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 id="214748368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5143500" cx="9144000"/>
  <p:notesSz cx="6858000" cy="9144000"/>
  <p:embeddedFontLst>
    <p:embeddedFont>
      <p:font typeface="Oswald"/>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01">
          <p15:clr>
            <a:srgbClr val="A4A3A4"/>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01"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Oswald-regular.fntdata"/><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16" Type="http://schemas.openxmlformats.org/officeDocument/2006/relationships/slide" Target="slides/slide9.xml"/><Relationship Id="rId38" Type="http://schemas.openxmlformats.org/officeDocument/2006/relationships/font" Target="fonts/Oswald-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nesty.org/en/latest/education/2021/10/write-for-rights-human-rights-education-toolkit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unicef.org/media/60981/file/convention-rights-child-text-child-friendly-version.pdf"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mnesty.org/w4r-videos"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nesty.org/en/get-involved/write-for-rights/"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f23bbd7703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f23bbd7703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The powerpoint presentation needs be used together with the HRE activity of the same name (</a:t>
            </a:r>
            <a:r>
              <a:rPr lang="en-GB">
                <a:solidFill>
                  <a:srgbClr val="424242"/>
                </a:solidFill>
              </a:rPr>
              <a:t>Index # POL 32/4578/2021 available at amnesty.org</a:t>
            </a:r>
            <a:r>
              <a:rPr lang="en-GB">
                <a:solidFill>
                  <a:schemeClr val="dk1"/>
                </a:solidFill>
              </a:rPr>
              <a:t>) </a:t>
            </a:r>
            <a:r>
              <a:rPr lang="en-GB" u="sng">
                <a:solidFill>
                  <a:schemeClr val="hlink"/>
                </a:solidFill>
                <a:hlinkClick r:id="rId2"/>
              </a:rPr>
              <a:t>https://www.amnesty.org/en/latest/education/2021/10/write-for-rights-human-rights-education-toolkits/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rgbClr val="424242"/>
              </a:buClr>
              <a:buSzPts val="1100"/>
              <a:buFont typeface="Arial"/>
              <a:buNone/>
            </a:pPr>
            <a:r>
              <a:rPr lang="en-GB">
                <a:solidFill>
                  <a:schemeClr val="dk1"/>
                </a:solidFill>
              </a:rPr>
              <a:t>Inform p</a:t>
            </a:r>
            <a:r>
              <a:rPr lang="en-GB" sz="1200">
                <a:solidFill>
                  <a:srgbClr val="424242"/>
                </a:solidFill>
                <a:latin typeface="Calibri"/>
                <a:ea typeface="Calibri"/>
                <a:cs typeface="Calibri"/>
                <a:sym typeface="Calibri"/>
              </a:rPr>
              <a:t>articipants that </a:t>
            </a:r>
            <a:r>
              <a:rPr lang="en-GB">
                <a:solidFill>
                  <a:schemeClr val="dk1"/>
                </a:solidFill>
              </a:rPr>
              <a:t>this activity will examine</a:t>
            </a:r>
            <a:r>
              <a:rPr lang="en-GB" sz="1200">
                <a:solidFill>
                  <a:srgbClr val="424242"/>
                </a:solidFill>
                <a:latin typeface="Calibri"/>
                <a:ea typeface="Calibri"/>
                <a:cs typeface="Calibri"/>
                <a:sym typeface="Calibri"/>
              </a:rPr>
              <a:t> human rights and enforced disappearance through the story of Ciham, a 15-year-old girl from Eritrea. As part of the activity, participants are encouraged to write a letter of support behalf of Ciham and show solidarity with her.</a:t>
            </a:r>
            <a:endParaRPr sz="1200">
              <a:solidFill>
                <a:srgbClr val="424242"/>
              </a:solidFill>
              <a:latin typeface="Calibri"/>
              <a:ea typeface="Calibri"/>
              <a:cs typeface="Calibri"/>
              <a:sym typeface="Calibri"/>
            </a:endParaRPr>
          </a:p>
          <a:p>
            <a:pPr indent="0" lvl="0" marL="0" rtl="0" algn="l">
              <a:spcBef>
                <a:spcPts val="0"/>
              </a:spcBef>
              <a:spcAft>
                <a:spcPts val="0"/>
              </a:spcAft>
              <a:buClr>
                <a:srgbClr val="424242"/>
              </a:buClr>
              <a:buSzPts val="1100"/>
              <a:buFont typeface="Arial"/>
              <a:buNone/>
            </a:pPr>
            <a:r>
              <a:t/>
            </a:r>
            <a:endParaRPr sz="1200">
              <a:solidFill>
                <a:srgbClr val="424242"/>
              </a:solidFill>
              <a:latin typeface="Calibri"/>
              <a:ea typeface="Calibri"/>
              <a:cs typeface="Calibri"/>
              <a:sym typeface="Calibri"/>
            </a:endParaRPr>
          </a:p>
          <a:p>
            <a:pPr indent="0" lvl="0" marL="0" rtl="0" algn="l">
              <a:spcBef>
                <a:spcPts val="0"/>
              </a:spcBef>
              <a:spcAft>
                <a:spcPts val="0"/>
              </a:spcAft>
              <a:buNone/>
            </a:pPr>
            <a:r>
              <a:rPr lang="en-GB" sz="1200">
                <a:solidFill>
                  <a:srgbClr val="424242"/>
                </a:solidFill>
                <a:latin typeface="Calibri"/>
                <a:ea typeface="Calibri"/>
                <a:cs typeface="Calibri"/>
                <a:sym typeface="Calibri"/>
              </a:rPr>
              <a:t>This story talks about the difficult situations faced by a child in Eritrea. It may affect participants in different ways. Check in with participants at different points  to see how they are feeling.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ed5f89298a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434" name="Google Shape;434;ged5f89298a_0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ea46dfdf02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441" name="Google Shape;441;gea46dfdf02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f5e9718155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For these questions you could create a wordcloud at a website like mentimeter.com to gauge the participants’ reaction to Ciham’s story. Or you can write on post it notes</a:t>
            </a:r>
            <a:endParaRPr/>
          </a:p>
        </p:txBody>
      </p:sp>
      <p:sp>
        <p:nvSpPr>
          <p:cNvPr id="448" name="Google Shape;448;gf5e9718155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ebbfc34bf3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t>For these questions you could create a wordcloud at a website like mentimeter.com to gauge the participants’ reaction to Ciham’s story.</a:t>
            </a:r>
            <a:endParaRPr/>
          </a:p>
        </p:txBody>
      </p:sp>
      <p:sp>
        <p:nvSpPr>
          <p:cNvPr id="465" name="Google Shape;465;gebbfc34bf3_0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ecaf383c30_0_5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lang="en-GB">
                <a:solidFill>
                  <a:schemeClr val="dk1"/>
                </a:solidFill>
              </a:rPr>
              <a:t>Explain to participants that you will read through the articles in the UDHR summary on the slide and the next. Each time someone feels that Ciham or her family’s human rights have been violated, they should raise their hand and/or put the number of the corresponding right in the chat. </a:t>
            </a:r>
            <a:endParaRPr>
              <a:solidFill>
                <a:schemeClr val="dk1"/>
              </a:solidFill>
            </a:endParaRPr>
          </a:p>
          <a:p>
            <a:pPr indent="0" lvl="0" marL="0" marR="0" rtl="0" algn="l">
              <a:lnSpc>
                <a:spcPct val="115000"/>
              </a:lnSpc>
              <a:spcBef>
                <a:spcPts val="0"/>
              </a:spcBef>
              <a:spcAft>
                <a:spcPts val="0"/>
              </a:spcAft>
              <a:buClr>
                <a:srgbClr val="000000"/>
              </a:buClr>
              <a:buSzPts val="1100"/>
              <a:buFont typeface="Arial"/>
              <a:buNone/>
            </a:pPr>
            <a:r>
              <a:rPr lang="en-GB">
                <a:solidFill>
                  <a:schemeClr val="dk1"/>
                </a:solidFill>
              </a:rPr>
              <a:t>As participants are still learning about human rights and only have limited information about Ciham’s story, they may come to different conclusions about the rights involved, but this is ok. </a:t>
            </a:r>
            <a:endParaRPr>
              <a:solidFill>
                <a:schemeClr val="dk1"/>
              </a:solidFill>
            </a:endParaRPr>
          </a:p>
          <a:p>
            <a:pPr indent="0" lvl="0" marL="0" marR="0" rtl="0" algn="l">
              <a:lnSpc>
                <a:spcPct val="115000"/>
              </a:lnSpc>
              <a:spcBef>
                <a:spcPts val="0"/>
              </a:spcBef>
              <a:spcAft>
                <a:spcPts val="0"/>
              </a:spcAft>
              <a:buClr>
                <a:srgbClr val="000000"/>
              </a:buClr>
              <a:buSzPts val="1100"/>
              <a:buFont typeface="Arial"/>
              <a:buNone/>
            </a:pPr>
            <a:r>
              <a:t/>
            </a:r>
            <a:endParaRPr>
              <a:solidFill>
                <a:schemeClr val="dk1"/>
              </a:solidFill>
            </a:endParaRPr>
          </a:p>
          <a:p>
            <a:pPr indent="0" lvl="0" marL="0" marR="0" rtl="0" algn="l">
              <a:lnSpc>
                <a:spcPct val="115000"/>
              </a:lnSpc>
              <a:spcBef>
                <a:spcPts val="0"/>
              </a:spcBef>
              <a:spcAft>
                <a:spcPts val="0"/>
              </a:spcAft>
              <a:buClr>
                <a:srgbClr val="000000"/>
              </a:buClr>
              <a:buSzPts val="1100"/>
              <a:buFont typeface="Arial"/>
              <a:buNone/>
            </a:pPr>
            <a:r>
              <a:rPr lang="en-GB">
                <a:solidFill>
                  <a:schemeClr val="dk1"/>
                </a:solidFill>
              </a:rPr>
              <a:t>You could ask participants to move the stars to the appropriate rights. Alternatively, read through the articles, one by one, and give participants time to raise their hand and/or write the article number in the chat. Ask a few to explain why they have chosen that right.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p:txBody>
      </p:sp>
      <p:sp>
        <p:nvSpPr>
          <p:cNvPr id="472" name="Google Shape;472;gecaf383c30_0_5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ecaf383c30_0_5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solidFill>
                <a:srgbClr val="424242"/>
              </a:solidFill>
            </a:endParaRPr>
          </a:p>
        </p:txBody>
      </p:sp>
      <p:sp>
        <p:nvSpPr>
          <p:cNvPr id="489" name="Google Shape;489;gecaf383c30_0_5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ea46dfdf02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Read the definition and explain that Ciham’s secret detention without charge or trial amounts to an enforced disappearance under international law.</a:t>
            </a:r>
            <a:endParaRPr/>
          </a:p>
        </p:txBody>
      </p:sp>
      <p:sp>
        <p:nvSpPr>
          <p:cNvPr id="506" name="Google Shape;506;gea46dfdf02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ecaf383c30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rgbClr val="424242"/>
                </a:solidFill>
                <a:latin typeface="Calibri"/>
                <a:ea typeface="Calibri"/>
                <a:cs typeface="Calibri"/>
                <a:sym typeface="Calibri"/>
              </a:rPr>
              <a:t>Participants should match with the actions with the corresponding rights by moving the stars. Alternatively, they can write the article numbers in the chat. </a:t>
            </a:r>
            <a:endParaRPr b="1" sz="1200">
              <a:solidFill>
                <a:srgbClr val="424242"/>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sz="1200">
              <a:solidFill>
                <a:schemeClr val="dk1"/>
              </a:solidFill>
              <a:latin typeface="Calibri"/>
              <a:ea typeface="Calibri"/>
              <a:cs typeface="Calibri"/>
              <a:sym typeface="Calibri"/>
            </a:endParaRPr>
          </a:p>
        </p:txBody>
      </p:sp>
      <p:sp>
        <p:nvSpPr>
          <p:cNvPr id="513" name="Google Shape;513;gecaf383c30_0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ebbfc34bf3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544" name="Google Shape;544;gebbfc34bf3_0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ebbfc34bf3_0_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551" name="Google Shape;551;gebbfc34bf3_0_1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ed5f89298a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Open the discussion by asking participants whether they have ever heard about human rights and what human rights they may know. They can write on the sticky notes (if using Google slides) or contribute orally.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Introduce human rights and the Universal Declaration of Human Rights (UDHR). You can use the information on page 4 of the toolkit.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289" name="Google Shape;289;ged5f89298a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ea46dfdf02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t>Explain that international law says that a detained person can only be held in an recognized place of detention. But in some countries, people are secretly held in private homes, ships, military camps or other locations. Every instance of secret detention amounts to a case of enforced disappearance.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Enforced disappearance and holding people in secret detention are absolutely banned under international law. There is no justification for it whatsoever. Enforced disappearance not only increases the risk of being tortured or otherwise ill-treated, but can itself be a form of torture or other ill-treatment for the disappeared person and their family. Several international conventions ban these practices, including the International Convention for the Protection of All Persons from Enforced Disappearance.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SzPts val="1100"/>
              <a:buNone/>
            </a:pPr>
            <a:r>
              <a:t/>
            </a:r>
            <a:endParaRPr/>
          </a:p>
        </p:txBody>
      </p:sp>
      <p:sp>
        <p:nvSpPr>
          <p:cNvPr id="558" name="Google Shape;558;gea46dfdf02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ea46dfdf02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Read the quote from Ciham’s uncle and explain that Ciham’s secret detention without charge or trial amounts to an enforced disappearance under international law. Explain all people have the right to not be arbitrarily detained and to have a fair trial. In addition, children who are suspected of having committed a crime should be treated differently to adult suspects. These rights and protections are guaranteed under the</a:t>
            </a:r>
            <a:r>
              <a:rPr b="1" lang="en-GB" sz="1200">
                <a:solidFill>
                  <a:schemeClr val="dk1"/>
                </a:solidFill>
                <a:latin typeface="Calibri"/>
                <a:ea typeface="Calibri"/>
                <a:cs typeface="Calibri"/>
                <a:sym typeface="Calibri"/>
              </a:rPr>
              <a:t> UN Convention on the Rights of the Child.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565" name="Google Shape;565;gea46dfdf02_0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ea46dfdf02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If you have time, share and introduce the child-friendly version of the UN Convention on the Rights of the Child, available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GB" sz="1200" u="sng">
                <a:solidFill>
                  <a:schemeClr val="hlink"/>
                </a:solidFill>
                <a:latin typeface="Calibri"/>
                <a:ea typeface="Calibri"/>
                <a:cs typeface="Calibri"/>
                <a:sym typeface="Calibri"/>
                <a:hlinkClick r:id="rId2"/>
              </a:rPr>
              <a:t>www.unicef.org/media/60981/file/convention-rights-child-text-child-friendly-version.pdf</a:t>
            </a: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Now explain that during their arrest, detention and trial, children have the right to the points outlined on the slide.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Under no circumstances should children be tortured, otherwise ill-treated or forced to confess to a crime. During their trial, children should have the support of their family and a lawyer. The judge should take into account the age and needs of the child and ensure that they get a fair hearing.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572" name="Google Shape;572;gea46dfdf02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ea46dfdf02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Explain that under the convention children must never be sentenced to death or sent to prison for the rest of their life. Prison sentences should be only be used in exceptional cases as a last resort, and should be for the shortest possible time. Children should not be punished in a way that is harmful to them, physically or mentally. Wherever possible, children should take part in community-based and restorative justice programmes instead of facing formal judicial proceedings and prison sentences.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They also have the rights to the points outlined on the slide.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579" name="Google Shape;579;gea46dfdf02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ea46dfdf02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Having learnt about enforced disappearances and children’s rights, ask participants to reflect on Ciham’s story by answering the questions. Option: if you have the possibility to go into break out rooms to discuss these questions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586" name="Google Shape;586;gea46dfdf02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f5e9718155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GB" sz="1200">
                <a:solidFill>
                  <a:srgbClr val="424242"/>
                </a:solidFill>
                <a:latin typeface="Calibri"/>
                <a:ea typeface="Calibri"/>
                <a:cs typeface="Calibri"/>
                <a:sym typeface="Calibri"/>
              </a:rPr>
              <a:t>H</a:t>
            </a:r>
            <a:r>
              <a:rPr lang="en-GB" sz="1200">
                <a:solidFill>
                  <a:srgbClr val="424242"/>
                </a:solidFill>
                <a:latin typeface="Calibri"/>
                <a:ea typeface="Calibri"/>
                <a:cs typeface="Calibri"/>
                <a:sym typeface="Calibri"/>
              </a:rPr>
              <a:t>aving learnt about enforced disappearances and children’s rights, ask participants to reflect on Ciham’s story by answering the questions. You can use post it notes Option: if you have the possibility to go into break out rooms to discuss these questions</a:t>
            </a:r>
            <a:endParaRPr sz="1200">
              <a:solidFill>
                <a:srgbClr val="424242"/>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p:txBody>
      </p:sp>
      <p:sp>
        <p:nvSpPr>
          <p:cNvPr id="593" name="Google Shape;593;gf5e9718155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Introduce the</a:t>
            </a:r>
            <a:r>
              <a:rPr b="0" i="0" lang="en-GB" sz="1100" u="none" cap="none" strike="noStrike">
                <a:solidFill>
                  <a:srgbClr val="000000"/>
                </a:solidFill>
                <a:latin typeface="Arial"/>
                <a:ea typeface="Arial"/>
                <a:cs typeface="Arial"/>
                <a:sym typeface="Arial"/>
              </a:rPr>
              <a:t> participants </a:t>
            </a:r>
            <a:r>
              <a:rPr lang="en-GB"/>
              <a:t>to</a:t>
            </a:r>
            <a:r>
              <a:rPr b="0" i="0" lang="en-GB" sz="1100" u="none" cap="none" strike="noStrike">
                <a:solidFill>
                  <a:srgbClr val="000000"/>
                </a:solidFill>
                <a:latin typeface="Arial"/>
                <a:ea typeface="Arial"/>
                <a:cs typeface="Arial"/>
                <a:sym typeface="Arial"/>
              </a:rPr>
              <a:t> the Write </a:t>
            </a:r>
            <a:r>
              <a:rPr lang="en-GB"/>
              <a:t>for</a:t>
            </a:r>
            <a:r>
              <a:rPr b="0" i="0" lang="en-GB" sz="1100" u="none" cap="none" strike="noStrike">
                <a:solidFill>
                  <a:srgbClr val="000000"/>
                </a:solidFill>
                <a:latin typeface="Arial"/>
                <a:ea typeface="Arial"/>
                <a:cs typeface="Arial"/>
                <a:sym typeface="Arial"/>
              </a:rPr>
              <a:t> Rights Campaign that Amnesty runs each year using the slide. </a:t>
            </a:r>
            <a:r>
              <a:rPr lang="en-GB">
                <a:solidFill>
                  <a:schemeClr val="dk1"/>
                </a:solidFill>
              </a:rPr>
              <a:t>Explain that Amnesty is encouraging people to write letters to the authorities and show solidarity for Ciham.</a:t>
            </a:r>
            <a:endParaRPr>
              <a:solidFill>
                <a:schemeClr val="dk1"/>
              </a:solidFill>
            </a:endParaRPr>
          </a:p>
          <a:p>
            <a:pPr indent="0" lvl="0" marL="158750" rtl="0" algn="l">
              <a:lnSpc>
                <a:spcPct val="100000"/>
              </a:lnSpc>
              <a:spcBef>
                <a:spcPts val="0"/>
              </a:spcBef>
              <a:spcAft>
                <a:spcPts val="0"/>
              </a:spcAft>
              <a:buSzPts val="1100"/>
              <a:buNone/>
            </a:pPr>
            <a:r>
              <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rPr lang="en-GB">
                <a:solidFill>
                  <a:schemeClr val="dk1"/>
                </a:solidFill>
              </a:rPr>
              <a:t>You could give examples from last year’s campaign (see toolkit) demonstrating how successful writing letters and taking other actions can be.</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158750" rtl="0" algn="l">
              <a:lnSpc>
                <a:spcPct val="100000"/>
              </a:lnSpc>
              <a:spcBef>
                <a:spcPts val="0"/>
              </a:spcBef>
              <a:spcAft>
                <a:spcPts val="0"/>
              </a:spcAft>
              <a:buSzPts val="1100"/>
              <a:buNone/>
            </a:pPr>
            <a:r>
              <a:t/>
            </a:r>
            <a:endParaRPr>
              <a:solidFill>
                <a:schemeClr val="dk1"/>
              </a:solidFill>
            </a:endParaRPr>
          </a:p>
          <a:p>
            <a:pPr indent="0" lvl="0" marL="158750" rtl="0" algn="l">
              <a:lnSpc>
                <a:spcPct val="100000"/>
              </a:lnSpc>
              <a:spcBef>
                <a:spcPts val="0"/>
              </a:spcBef>
              <a:spcAft>
                <a:spcPts val="0"/>
              </a:spcAft>
              <a:buSzPts val="1100"/>
              <a:buNone/>
            </a:pPr>
            <a:r>
              <a:t/>
            </a:r>
            <a:endParaRPr/>
          </a:p>
        </p:txBody>
      </p:sp>
      <p:sp>
        <p:nvSpPr>
          <p:cNvPr id="610" name="Google Shape;61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Clr>
                <a:schemeClr val="dk1"/>
              </a:buClr>
              <a:buSzPts val="1100"/>
              <a:buFont typeface="Arial"/>
              <a:buNone/>
            </a:pPr>
            <a:r>
              <a:rPr lang="en-GB"/>
              <a:t>Explain how to write for rights using the slide. You could also show participants the video which can be found here: </a:t>
            </a:r>
            <a:r>
              <a:rPr lang="en-GB" u="sng">
                <a:solidFill>
                  <a:schemeClr val="hlink"/>
                </a:solidFill>
                <a:hlinkClick r:id="rId2"/>
              </a:rPr>
              <a:t>www.amnesty.org/w4r-videos</a:t>
            </a:r>
            <a:r>
              <a:rPr lang="en-GB"/>
              <a:t>  </a:t>
            </a:r>
            <a:endParaRPr/>
          </a:p>
          <a:p>
            <a:pPr indent="0" lvl="0" marL="158750" rtl="0" algn="l">
              <a:lnSpc>
                <a:spcPct val="100000"/>
              </a:lnSpc>
              <a:spcBef>
                <a:spcPts val="0"/>
              </a:spcBef>
              <a:spcAft>
                <a:spcPts val="0"/>
              </a:spcAft>
              <a:buClr>
                <a:schemeClr val="dk1"/>
              </a:buClr>
              <a:buSzPts val="1100"/>
              <a:buFont typeface="Arial"/>
              <a:buNone/>
            </a:pPr>
            <a:r>
              <a:t/>
            </a:r>
            <a:endParaRPr/>
          </a:p>
          <a:p>
            <a:pPr indent="0" lvl="0" marL="158750" rtl="0" algn="l">
              <a:lnSpc>
                <a:spcPct val="100000"/>
              </a:lnSpc>
              <a:spcBef>
                <a:spcPts val="0"/>
              </a:spcBef>
              <a:spcAft>
                <a:spcPts val="0"/>
              </a:spcAft>
              <a:buSzPts val="1100"/>
              <a:buNone/>
            </a:pPr>
            <a:r>
              <a:t/>
            </a:r>
            <a:endParaRPr/>
          </a:p>
        </p:txBody>
      </p:sp>
      <p:sp>
        <p:nvSpPr>
          <p:cNvPr id="623" name="Google Shape;62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Explain that Ciham is a US citizen which means the government of the USA has an obligation to protect her and do their utmost to secure her release. Amnesty International will be asking the US government to intervene on her behalf. The USA has the necessary political power to pressure the Eritrean government to release her.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Participants can also take action online: share the link  </a:t>
            </a:r>
            <a:r>
              <a:rPr lang="en-GB" u="sng">
                <a:solidFill>
                  <a:schemeClr val="hlink"/>
                </a:solidFill>
                <a:hlinkClick r:id="rId2"/>
              </a:rPr>
              <a:t>https://www.amnesty.org/en/get-involved/write-for-rights/</a:t>
            </a:r>
            <a:r>
              <a:rPr lang="en-GB">
                <a:solidFill>
                  <a:schemeClr val="dk1"/>
                </a:solidFill>
              </a:rPr>
              <a:t>   in the chat.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Tip: You could play some music for the group while they complete this activity </a:t>
            </a:r>
            <a:endParaRPr>
              <a:solidFill>
                <a:srgbClr val="424242"/>
              </a:solidFill>
            </a:endParaRPr>
          </a:p>
        </p:txBody>
      </p:sp>
      <p:sp>
        <p:nvSpPr>
          <p:cNvPr id="630" name="Google Shape;63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GB">
                <a:solidFill>
                  <a:schemeClr val="dk1"/>
                </a:solidFill>
              </a:rPr>
              <a:t>You could have people hold their messages of solidarity and take a screenshot of the screen for a joint solidarity photo. Share on social media with #W4R20.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a:solidFill>
                <a:srgbClr val="424242"/>
              </a:solidFill>
            </a:endParaRPr>
          </a:p>
          <a:p>
            <a:pPr indent="0" lvl="0" marL="0" marR="0" rtl="0" algn="l">
              <a:lnSpc>
                <a:spcPct val="115000"/>
              </a:lnSpc>
              <a:spcBef>
                <a:spcPts val="0"/>
              </a:spcBef>
              <a:spcAft>
                <a:spcPts val="0"/>
              </a:spcAft>
              <a:buClr>
                <a:srgbClr val="000000"/>
              </a:buClr>
              <a:buSzPts val="1100"/>
              <a:buFont typeface="Arial"/>
              <a:buNone/>
            </a:pPr>
            <a:r>
              <a:t/>
            </a:r>
            <a:endParaRPr>
              <a:solidFill>
                <a:srgbClr val="424242"/>
              </a:solidFill>
            </a:endParaRPr>
          </a:p>
          <a:p>
            <a:pPr indent="0" lvl="0" marL="0" marR="0" rtl="0" algn="l">
              <a:lnSpc>
                <a:spcPct val="115000"/>
              </a:lnSpc>
              <a:spcBef>
                <a:spcPts val="0"/>
              </a:spcBef>
              <a:spcAft>
                <a:spcPts val="0"/>
              </a:spcAft>
              <a:buClr>
                <a:srgbClr val="000000"/>
              </a:buClr>
              <a:buSzPts val="1100"/>
              <a:buFont typeface="Arial"/>
              <a:buNone/>
            </a:pPr>
            <a:r>
              <a:t/>
            </a:r>
            <a:endParaRPr>
              <a:solidFill>
                <a:srgbClr val="424242"/>
              </a:solidFill>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Please note that all letters to Zhang will be opened and may be read by prison authorities. It is advised NOT to mention Amnesty International in these letters to increase the likelihood of them actually being delivered to Zhang Zhan. </a:t>
            </a:r>
            <a:endParaRPr sz="12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a:solidFill>
                <a:srgbClr val="424242"/>
              </a:solidFill>
            </a:endParaRPr>
          </a:p>
          <a:p>
            <a:pPr indent="0" lvl="0" marL="0" rtl="0" algn="l">
              <a:lnSpc>
                <a:spcPct val="115000"/>
              </a:lnSpc>
              <a:spcBef>
                <a:spcPts val="0"/>
              </a:spcBef>
              <a:spcAft>
                <a:spcPts val="0"/>
              </a:spcAft>
              <a:buSzPts val="1100"/>
              <a:buNone/>
            </a:pPr>
            <a:r>
              <a:t/>
            </a:r>
            <a:endParaRPr>
              <a:solidFill>
                <a:srgbClr val="424242"/>
              </a:solidFill>
            </a:endParaRPr>
          </a:p>
        </p:txBody>
      </p:sp>
      <p:sp>
        <p:nvSpPr>
          <p:cNvPr id="640" name="Google Shape;64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ecaf383c30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Explain that they will be exploring how human rights are a part of our daily lives. Read out the eight </a:t>
            </a:r>
            <a:r>
              <a:rPr b="1" lang="en-GB" sz="1200">
                <a:solidFill>
                  <a:schemeClr val="dk1"/>
                </a:solidFill>
                <a:latin typeface="Calibri"/>
                <a:ea typeface="Calibri"/>
                <a:cs typeface="Calibri"/>
                <a:sym typeface="Calibri"/>
              </a:rPr>
              <a:t>UDHR Articles.</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Now explain that you will read out 8 different actions. Participants must match them with the rights by moving the stars  (note there can be more than one possible solution for some of the rights)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You could end by picking one or two rights and ask the participants to discuss what would be different in their lives if this right was denied.</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306" name="Google Shape;306;gecaf383c30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ecaf383c30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rgbClr val="424242"/>
                </a:solidFill>
                <a:latin typeface="Calibri"/>
                <a:ea typeface="Calibri"/>
                <a:cs typeface="Calibri"/>
                <a:sym typeface="Calibri"/>
              </a:rPr>
              <a:t>Participants should match with the actions with the corresponding rights by moving the stars. Alternatively, they can write the article numbers in the chat. </a:t>
            </a:r>
            <a:endParaRPr b="1" sz="1200">
              <a:solidFill>
                <a:srgbClr val="424242"/>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sz="1200">
              <a:solidFill>
                <a:schemeClr val="dk1"/>
              </a:solidFill>
              <a:latin typeface="Calibri"/>
              <a:ea typeface="Calibri"/>
              <a:cs typeface="Calibri"/>
              <a:sym typeface="Calibri"/>
            </a:endParaRPr>
          </a:p>
        </p:txBody>
      </p:sp>
      <p:sp>
        <p:nvSpPr>
          <p:cNvPr id="320" name="Google Shape;320;gecaf383c30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ecaf383c30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rgbClr val="424242"/>
                </a:solidFill>
                <a:latin typeface="Calibri"/>
                <a:ea typeface="Calibri"/>
                <a:cs typeface="Calibri"/>
                <a:sym typeface="Calibri"/>
              </a:rPr>
              <a:t>Participants should match with the actions with the corresponding rights by moving the stars. Alternatively, they can write the article numbers in the chat. </a:t>
            </a:r>
            <a:endParaRPr b="1" sz="1200">
              <a:solidFill>
                <a:srgbClr val="424242"/>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sz="1200">
              <a:solidFill>
                <a:schemeClr val="dk1"/>
              </a:solidFill>
              <a:latin typeface="Calibri"/>
              <a:ea typeface="Calibri"/>
              <a:cs typeface="Calibri"/>
              <a:sym typeface="Calibri"/>
            </a:endParaRPr>
          </a:p>
        </p:txBody>
      </p:sp>
      <p:sp>
        <p:nvSpPr>
          <p:cNvPr id="351" name="Google Shape;351;gecaf383c30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ecaf383c30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rgbClr val="424242"/>
                </a:solidFill>
                <a:latin typeface="Calibri"/>
                <a:ea typeface="Calibri"/>
                <a:cs typeface="Calibri"/>
                <a:sym typeface="Calibri"/>
              </a:rPr>
              <a:t>Participants should match with the actions with the corresponding rights by moving the stars. Alternatively, they can write the article numbers in the chat. </a:t>
            </a:r>
            <a:endParaRPr b="1" sz="1200">
              <a:solidFill>
                <a:srgbClr val="424242"/>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sz="1200">
              <a:solidFill>
                <a:schemeClr val="dk1"/>
              </a:solidFill>
              <a:latin typeface="Calibri"/>
              <a:ea typeface="Calibri"/>
              <a:cs typeface="Calibri"/>
              <a:sym typeface="Calibri"/>
            </a:endParaRPr>
          </a:p>
        </p:txBody>
      </p:sp>
      <p:sp>
        <p:nvSpPr>
          <p:cNvPr id="382" name="Google Shape;382;gecaf383c30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f5e9718155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They could look like this: (There is more than one possible solution for some of the rights)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413" name="Google Shape;413;gf5e9718155_0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ebbfc34bf3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420" name="Google Shape;420;gebbfc34bf3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ed5f89298a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Explain that rights are 1: universal (everyone is born with and possesses the same rights, regardless of where they live, their gender or race, or their religious, cultural or ethnic background) and 2: interconnected (the fulfilment of one right often depends, wholly or in part, upon the fulfilment of others. For example one must be able to move freely to go to school and have access to education).</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427" name="Google Shape;427;ged5f89298a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sp>
        <p:nvSpPr>
          <p:cNvPr id="14" name="Google Shape;14;p2"/>
          <p:cNvSpPr/>
          <p:nvPr>
            <p:ph idx="2" type="pic"/>
          </p:nvPr>
        </p:nvSpPr>
        <p:spPr>
          <a:xfrm>
            <a:off x="0" y="0"/>
            <a:ext cx="9144000" cy="51435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1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0000"/>
              </a:buClr>
              <a:buSzPts val="4100"/>
              <a:buFont typeface="Oswal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11"/>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000000"/>
              </a:buClr>
              <a:buSzPts val="2000"/>
              <a:buNone/>
              <a:defRPr b="1" i="0" sz="200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99" name="Google Shape;99;p11"/>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1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12"/>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3" name="Google Shape;103;p12"/>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 name="Google Shape;104;p12"/>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5" name="Google Shape;105;p1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13"/>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000"/>
              </a:buClr>
              <a:buSzPts val="4500"/>
              <a:buFont typeface="Oswald"/>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p13"/>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919191"/>
              </a:buClr>
              <a:buSzPts val="1800"/>
              <a:buNone/>
              <a:defRPr sz="1800">
                <a:solidFill>
                  <a:srgbClr val="919191"/>
                </a:solidFill>
              </a:defRPr>
            </a:lvl1pPr>
            <a:lvl2pPr indent="-228600" lvl="1" marL="914400" algn="l">
              <a:lnSpc>
                <a:spcPct val="90000"/>
              </a:lnSpc>
              <a:spcBef>
                <a:spcPts val="400"/>
              </a:spcBef>
              <a:spcAft>
                <a:spcPts val="0"/>
              </a:spcAft>
              <a:buClr>
                <a:srgbClr val="919191"/>
              </a:buClr>
              <a:buSzPts val="1500"/>
              <a:buNone/>
              <a:defRPr sz="1500">
                <a:solidFill>
                  <a:srgbClr val="919191"/>
                </a:solidFill>
              </a:defRPr>
            </a:lvl2pPr>
            <a:lvl3pPr indent="-228600" lvl="2" marL="1371600" algn="l">
              <a:lnSpc>
                <a:spcPct val="90000"/>
              </a:lnSpc>
              <a:spcBef>
                <a:spcPts val="400"/>
              </a:spcBef>
              <a:spcAft>
                <a:spcPts val="0"/>
              </a:spcAft>
              <a:buClr>
                <a:srgbClr val="919191"/>
              </a:buClr>
              <a:buSzPts val="1400"/>
              <a:buNone/>
              <a:defRPr sz="1400">
                <a:solidFill>
                  <a:srgbClr val="919191"/>
                </a:solidFill>
              </a:defRPr>
            </a:lvl3pPr>
            <a:lvl4pPr indent="-228600" lvl="3" marL="1828800" algn="l">
              <a:lnSpc>
                <a:spcPct val="90000"/>
              </a:lnSpc>
              <a:spcBef>
                <a:spcPts val="400"/>
              </a:spcBef>
              <a:spcAft>
                <a:spcPts val="0"/>
              </a:spcAft>
              <a:buClr>
                <a:srgbClr val="919191"/>
              </a:buClr>
              <a:buSzPts val="1200"/>
              <a:buNone/>
              <a:defRPr sz="1200">
                <a:solidFill>
                  <a:srgbClr val="919191"/>
                </a:solidFill>
              </a:defRPr>
            </a:lvl4pPr>
            <a:lvl5pPr indent="-228600" lvl="4" marL="2286000" algn="l">
              <a:lnSpc>
                <a:spcPct val="90000"/>
              </a:lnSpc>
              <a:spcBef>
                <a:spcPts val="400"/>
              </a:spcBef>
              <a:spcAft>
                <a:spcPts val="0"/>
              </a:spcAft>
              <a:buClr>
                <a:srgbClr val="919191"/>
              </a:buClr>
              <a:buSzPts val="1200"/>
              <a:buNone/>
              <a:defRPr sz="1200">
                <a:solidFill>
                  <a:srgbClr val="919191"/>
                </a:solidFill>
              </a:defRPr>
            </a:lvl5pPr>
            <a:lvl6pPr indent="-228600" lvl="5" marL="2743200" algn="l">
              <a:lnSpc>
                <a:spcPct val="90000"/>
              </a:lnSpc>
              <a:spcBef>
                <a:spcPts val="400"/>
              </a:spcBef>
              <a:spcAft>
                <a:spcPts val="0"/>
              </a:spcAft>
              <a:buClr>
                <a:srgbClr val="919191"/>
              </a:buClr>
              <a:buSzPts val="1200"/>
              <a:buNone/>
              <a:defRPr sz="1200">
                <a:solidFill>
                  <a:srgbClr val="919191"/>
                </a:solidFill>
              </a:defRPr>
            </a:lvl6pPr>
            <a:lvl7pPr indent="-228600" lvl="6" marL="3200400" algn="l">
              <a:lnSpc>
                <a:spcPct val="90000"/>
              </a:lnSpc>
              <a:spcBef>
                <a:spcPts val="400"/>
              </a:spcBef>
              <a:spcAft>
                <a:spcPts val="0"/>
              </a:spcAft>
              <a:buClr>
                <a:srgbClr val="919191"/>
              </a:buClr>
              <a:buSzPts val="1200"/>
              <a:buNone/>
              <a:defRPr sz="1200">
                <a:solidFill>
                  <a:srgbClr val="919191"/>
                </a:solidFill>
              </a:defRPr>
            </a:lvl7pPr>
            <a:lvl8pPr indent="-228600" lvl="7" marL="3657600" algn="l">
              <a:lnSpc>
                <a:spcPct val="90000"/>
              </a:lnSpc>
              <a:spcBef>
                <a:spcPts val="400"/>
              </a:spcBef>
              <a:spcAft>
                <a:spcPts val="0"/>
              </a:spcAft>
              <a:buClr>
                <a:srgbClr val="919191"/>
              </a:buClr>
              <a:buSzPts val="1200"/>
              <a:buNone/>
              <a:defRPr sz="1200">
                <a:solidFill>
                  <a:srgbClr val="919191"/>
                </a:solidFill>
              </a:defRPr>
            </a:lvl8pPr>
            <a:lvl9pPr indent="-228600" lvl="8" marL="4114800" algn="l">
              <a:lnSpc>
                <a:spcPct val="90000"/>
              </a:lnSpc>
              <a:spcBef>
                <a:spcPts val="400"/>
              </a:spcBef>
              <a:spcAft>
                <a:spcPts val="0"/>
              </a:spcAft>
              <a:buClr>
                <a:srgbClr val="919191"/>
              </a:buClr>
              <a:buSzPts val="1200"/>
              <a:buNone/>
              <a:defRPr sz="1200">
                <a:solidFill>
                  <a:srgbClr val="919191"/>
                </a:solidFill>
              </a:defRPr>
            </a:lvl9pPr>
          </a:lstStyle>
          <a:p/>
        </p:txBody>
      </p:sp>
      <p:sp>
        <p:nvSpPr>
          <p:cNvPr id="109" name="Google Shape;109;p13"/>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p1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1" name="Shape 111"/>
        <p:cNvGrpSpPr/>
        <p:nvPr/>
      </p:nvGrpSpPr>
      <p:grpSpPr>
        <a:xfrm>
          <a:off x="0" y="0"/>
          <a:ext cx="0" cy="0"/>
          <a:chOff x="0" y="0"/>
          <a:chExt cx="0" cy="0"/>
        </a:xfrm>
      </p:grpSpPr>
      <p:sp>
        <p:nvSpPr>
          <p:cNvPr id="112" name="Google Shape;112;p14"/>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p14"/>
          <p:cNvSpPr txBox="1"/>
          <p:nvPr>
            <p:ph idx="1" type="body"/>
          </p:nvPr>
        </p:nvSpPr>
        <p:spPr>
          <a:xfrm rot="5400000">
            <a:off x="2933701" y="-948928"/>
            <a:ext cx="3276599"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 name="Google Shape;114;p14"/>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15" name="Google Shape;115;p14"/>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6" name="Google Shape;116;p1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7" name="Shape 117"/>
        <p:cNvGrpSpPr/>
        <p:nvPr/>
      </p:nvGrpSpPr>
      <p:grpSpPr>
        <a:xfrm>
          <a:off x="0" y="0"/>
          <a:ext cx="0" cy="0"/>
          <a:chOff x="0" y="0"/>
          <a:chExt cx="0" cy="0"/>
        </a:xfrm>
      </p:grpSpPr>
      <p:sp>
        <p:nvSpPr>
          <p:cNvPr id="118" name="Google Shape;118;p15"/>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9" name="Google Shape;119;p15"/>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0" name="Google Shape;120;p15"/>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21" name="Google Shape;121;p15"/>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2" name="Google Shape;122;p1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30" name="Shape 130"/>
        <p:cNvGrpSpPr/>
        <p:nvPr/>
      </p:nvGrpSpPr>
      <p:grpSpPr>
        <a:xfrm>
          <a:off x="0" y="0"/>
          <a:ext cx="0" cy="0"/>
          <a:chOff x="0" y="0"/>
          <a:chExt cx="0" cy="0"/>
        </a:xfrm>
      </p:grpSpPr>
      <p:sp>
        <p:nvSpPr>
          <p:cNvPr id="131" name="Google Shape;131;p17"/>
          <p:cNvSpPr txBox="1"/>
          <p:nvPr>
            <p:ph type="title"/>
          </p:nvPr>
        </p:nvSpPr>
        <p:spPr>
          <a:xfrm>
            <a:off x="629841" y="31656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32" name="Google Shape;132;p17"/>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33" name="Google Shape;133;p17"/>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4" name="Google Shape;134;p17"/>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5" name="Google Shape;135;p17"/>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6" name="Google Shape;136;p1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7" name="Google Shape;137;p1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38" name="Google Shape;138;p17"/>
          <p:cNvCxnSpPr/>
          <p:nvPr/>
        </p:nvCxnSpPr>
        <p:spPr>
          <a:xfrm>
            <a:off x="628649" y="878059"/>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9" name="Shape 139"/>
        <p:cNvGrpSpPr/>
        <p:nvPr/>
      </p:nvGrpSpPr>
      <p:grpSpPr>
        <a:xfrm>
          <a:off x="0" y="0"/>
          <a:ext cx="0" cy="0"/>
          <a:chOff x="0" y="0"/>
          <a:chExt cx="0" cy="0"/>
        </a:xfrm>
      </p:grpSpPr>
      <p:sp>
        <p:nvSpPr>
          <p:cNvPr id="140" name="Google Shape;140;p18"/>
          <p:cNvSpPr/>
          <p:nvPr>
            <p:ph idx="2" type="pic"/>
          </p:nvPr>
        </p:nvSpPr>
        <p:spPr>
          <a:xfrm>
            <a:off x="0" y="0"/>
            <a:ext cx="9144000" cy="51435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1" name="Shape 141"/>
        <p:cNvGrpSpPr/>
        <p:nvPr/>
      </p:nvGrpSpPr>
      <p:grpSpPr>
        <a:xfrm>
          <a:off x="0" y="0"/>
          <a:ext cx="0" cy="0"/>
          <a:chOff x="0" y="0"/>
          <a:chExt cx="0" cy="0"/>
        </a:xfrm>
      </p:grpSpPr>
      <p:sp>
        <p:nvSpPr>
          <p:cNvPr id="142" name="Google Shape;142;p19"/>
          <p:cNvSpPr txBox="1"/>
          <p:nvPr>
            <p:ph type="title"/>
          </p:nvPr>
        </p:nvSpPr>
        <p:spPr>
          <a:xfrm>
            <a:off x="628649" y="337772"/>
            <a:ext cx="6220558" cy="690929"/>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100"/>
              <a:buFont typeface="Oswa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3" name="Google Shape;143;p19"/>
          <p:cNvSpPr txBox="1"/>
          <p:nvPr>
            <p:ph idx="1" type="body"/>
          </p:nvPr>
        </p:nvSpPr>
        <p:spPr>
          <a:xfrm>
            <a:off x="629841" y="1356122"/>
            <a:ext cx="3885009"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4" name="Google Shape;144;p19"/>
          <p:cNvSpPr txBox="1"/>
          <p:nvPr>
            <p:ph idx="2" type="body"/>
          </p:nvPr>
        </p:nvSpPr>
        <p:spPr>
          <a:xfrm>
            <a:off x="4629150" y="1356122"/>
            <a:ext cx="3886200"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45" name="Google Shape;145;p19"/>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46" name="Google Shape;146;p1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7" name="Google Shape;147;p1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48" name="Google Shape;148;p19"/>
          <p:cNvCxnSpPr/>
          <p:nvPr/>
        </p:nvCxnSpPr>
        <p:spPr>
          <a:xfrm>
            <a:off x="628650" y="1091565"/>
            <a:ext cx="698862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49" name="Shape 149"/>
        <p:cNvGrpSpPr/>
        <p:nvPr/>
      </p:nvGrpSpPr>
      <p:grpSpPr>
        <a:xfrm>
          <a:off x="0" y="0"/>
          <a:ext cx="0" cy="0"/>
          <a:chOff x="0" y="0"/>
          <a:chExt cx="0" cy="0"/>
        </a:xfrm>
      </p:grpSpPr>
      <p:sp>
        <p:nvSpPr>
          <p:cNvPr id="150" name="Google Shape;150;p20"/>
          <p:cNvSpPr txBox="1"/>
          <p:nvPr>
            <p:ph type="title"/>
          </p:nvPr>
        </p:nvSpPr>
        <p:spPr>
          <a:xfrm>
            <a:off x="629841" y="31656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51" name="Google Shape;151;p20"/>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52" name="Google Shape;152;p20"/>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20"/>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54" name="Google Shape;154;p20"/>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155" name="Google Shape;155;p20"/>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6" name="Google Shape;156;p20"/>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7" name="Google Shape;157;p2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58" name="Google Shape;158;p20"/>
          <p:cNvCxnSpPr/>
          <p:nvPr/>
        </p:nvCxnSpPr>
        <p:spPr>
          <a:xfrm>
            <a:off x="629841" y="1093183"/>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9" name="Shape 159"/>
        <p:cNvGrpSpPr/>
        <p:nvPr/>
      </p:nvGrpSpPr>
      <p:grpSpPr>
        <a:xfrm>
          <a:off x="0" y="0"/>
          <a:ext cx="0" cy="0"/>
          <a:chOff x="0" y="0"/>
          <a:chExt cx="0" cy="0"/>
        </a:xfrm>
      </p:grpSpPr>
      <p:sp>
        <p:nvSpPr>
          <p:cNvPr id="160" name="Google Shape;160;p21"/>
          <p:cNvSpPr txBox="1"/>
          <p:nvPr>
            <p:ph type="title"/>
          </p:nvPr>
        </p:nvSpPr>
        <p:spPr>
          <a:xfrm>
            <a:off x="629841" y="326597"/>
            <a:ext cx="6790290" cy="994172"/>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3300"/>
              <a:buFont typeface="Oswal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1" name="Google Shape;161;p21"/>
          <p:cNvSpPr txBox="1"/>
          <p:nvPr>
            <p:ph idx="1" type="body"/>
          </p:nvPr>
        </p:nvSpPr>
        <p:spPr>
          <a:xfrm>
            <a:off x="629841" y="1545431"/>
            <a:ext cx="3868340" cy="525573"/>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2" name="Google Shape;162;p21"/>
          <p:cNvSpPr txBox="1"/>
          <p:nvPr>
            <p:ph idx="2" type="body"/>
          </p:nvPr>
        </p:nvSpPr>
        <p:spPr>
          <a:xfrm>
            <a:off x="629841" y="2201614"/>
            <a:ext cx="3861689" cy="244063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3" name="Google Shape;163;p21"/>
          <p:cNvSpPr txBox="1"/>
          <p:nvPr>
            <p:ph idx="3" type="body"/>
          </p:nvPr>
        </p:nvSpPr>
        <p:spPr>
          <a:xfrm>
            <a:off x="4629149" y="1545431"/>
            <a:ext cx="3885010" cy="52557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4" name="Google Shape;164;p21"/>
          <p:cNvSpPr txBox="1"/>
          <p:nvPr>
            <p:ph idx="4" type="body"/>
          </p:nvPr>
        </p:nvSpPr>
        <p:spPr>
          <a:xfrm>
            <a:off x="4629150" y="2188517"/>
            <a:ext cx="3887391" cy="245373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65" name="Google Shape;165;p21"/>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66" name="Google Shape;166;p21"/>
          <p:cNvCxnSpPr/>
          <p:nvPr/>
        </p:nvCxnSpPr>
        <p:spPr>
          <a:xfrm>
            <a:off x="628650"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67" name="Google Shape;167;p21"/>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8" name="Google Shape;168;p2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5" name="Shape 15"/>
        <p:cNvGrpSpPr/>
        <p:nvPr/>
      </p:nvGrpSpPr>
      <p:grpSpPr>
        <a:xfrm>
          <a:off x="0" y="0"/>
          <a:ext cx="0" cy="0"/>
          <a:chOff x="0" y="0"/>
          <a:chExt cx="0" cy="0"/>
        </a:xfrm>
      </p:grpSpPr>
      <p:sp>
        <p:nvSpPr>
          <p:cNvPr id="16" name="Google Shape;16;p3"/>
          <p:cNvSpPr txBox="1"/>
          <p:nvPr>
            <p:ph type="title"/>
          </p:nvPr>
        </p:nvSpPr>
        <p:spPr>
          <a:xfrm>
            <a:off x="629841" y="316564"/>
            <a:ext cx="3097500" cy="4743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7" name="Google Shape;17;p3"/>
          <p:cNvCxnSpPr/>
          <p:nvPr/>
        </p:nvCxnSpPr>
        <p:spPr>
          <a:xfrm>
            <a:off x="628650" y="276225"/>
            <a:ext cx="6988500" cy="0"/>
          </a:xfrm>
          <a:prstGeom prst="straightConnector1">
            <a:avLst/>
          </a:prstGeom>
          <a:noFill/>
          <a:ln cap="flat" cmpd="sng" w="12700">
            <a:solidFill>
              <a:schemeClr val="dk1"/>
            </a:solidFill>
            <a:prstDash val="solid"/>
            <a:miter lim="800000"/>
            <a:headEnd len="sm" w="sm" type="none"/>
            <a:tailEnd len="sm" w="sm" type="none"/>
          </a:ln>
        </p:spPr>
      </p:cxnSp>
      <p:sp>
        <p:nvSpPr>
          <p:cNvPr id="18" name="Google Shape;18;p3"/>
          <p:cNvSpPr txBox="1"/>
          <p:nvPr>
            <p:ph idx="1" type="body"/>
          </p:nvPr>
        </p:nvSpPr>
        <p:spPr>
          <a:xfrm>
            <a:off x="628649" y="1545431"/>
            <a:ext cx="3780000" cy="3044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 name="Google Shape;19;p3"/>
          <p:cNvSpPr txBox="1"/>
          <p:nvPr>
            <p:ph idx="2" type="body"/>
          </p:nvPr>
        </p:nvSpPr>
        <p:spPr>
          <a:xfrm>
            <a:off x="4735350" y="1545431"/>
            <a:ext cx="3780000" cy="3044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 name="Google Shape;20;p3"/>
          <p:cNvSpPr txBox="1"/>
          <p:nvPr>
            <p:ph idx="3" type="body"/>
          </p:nvPr>
        </p:nvSpPr>
        <p:spPr>
          <a:xfrm>
            <a:off x="876232" y="4842416"/>
            <a:ext cx="1047900" cy="1593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3"/>
          <p:cNvSpPr txBox="1"/>
          <p:nvPr>
            <p:ph idx="11" type="ftr"/>
          </p:nvPr>
        </p:nvSpPr>
        <p:spPr>
          <a:xfrm>
            <a:off x="5227134" y="4842416"/>
            <a:ext cx="2768400" cy="1593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3"/>
          <p:cNvSpPr txBox="1"/>
          <p:nvPr>
            <p:ph idx="12" type="sldNum"/>
          </p:nvPr>
        </p:nvSpPr>
        <p:spPr>
          <a:xfrm>
            <a:off x="8062332" y="4897510"/>
            <a:ext cx="453000" cy="1044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23" name="Google Shape;23;p3"/>
          <p:cNvCxnSpPr/>
          <p:nvPr/>
        </p:nvCxnSpPr>
        <p:spPr>
          <a:xfrm>
            <a:off x="628649" y="878059"/>
            <a:ext cx="3778800"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69" name="Shape 169"/>
        <p:cNvGrpSpPr/>
        <p:nvPr/>
      </p:nvGrpSpPr>
      <p:grpSpPr>
        <a:xfrm>
          <a:off x="0" y="0"/>
          <a:ext cx="0" cy="0"/>
          <a:chOff x="0" y="0"/>
          <a:chExt cx="0" cy="0"/>
        </a:xfrm>
      </p:grpSpPr>
      <p:sp>
        <p:nvSpPr>
          <p:cNvPr id="170" name="Google Shape;170;p22"/>
          <p:cNvSpPr txBox="1"/>
          <p:nvPr>
            <p:ph type="title"/>
          </p:nvPr>
        </p:nvSpPr>
        <p:spPr>
          <a:xfrm>
            <a:off x="634858" y="592161"/>
            <a:ext cx="3775450" cy="71029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1" name="Google Shape;171;p22"/>
          <p:cNvSpPr txBox="1"/>
          <p:nvPr>
            <p:ph idx="1" type="body"/>
          </p:nvPr>
        </p:nvSpPr>
        <p:spPr>
          <a:xfrm>
            <a:off x="4193930" y="1545431"/>
            <a:ext cx="4320229" cy="2850356"/>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rgbClr val="000000"/>
              </a:buClr>
              <a:buSzPts val="2400"/>
              <a:buChar char="•"/>
              <a:defRPr sz="2400"/>
            </a:lvl1pPr>
            <a:lvl2pPr indent="-361950" lvl="1" marL="914400" algn="l">
              <a:lnSpc>
                <a:spcPct val="90000"/>
              </a:lnSpc>
              <a:spcBef>
                <a:spcPts val="400"/>
              </a:spcBef>
              <a:spcAft>
                <a:spcPts val="0"/>
              </a:spcAft>
              <a:buClr>
                <a:srgbClr val="000000"/>
              </a:buClr>
              <a:buSzPts val="2100"/>
              <a:buChar char="•"/>
              <a:defRPr sz="2100"/>
            </a:lvl2pPr>
            <a:lvl3pPr indent="-342900" lvl="2" marL="1371600" algn="l">
              <a:lnSpc>
                <a:spcPct val="90000"/>
              </a:lnSpc>
              <a:spcBef>
                <a:spcPts val="400"/>
              </a:spcBef>
              <a:spcAft>
                <a:spcPts val="0"/>
              </a:spcAft>
              <a:buClr>
                <a:srgbClr val="000000"/>
              </a:buClr>
              <a:buSzPts val="1800"/>
              <a:buChar char="•"/>
              <a:defRPr sz="1800"/>
            </a:lvl3pPr>
            <a:lvl4pPr indent="-323850" lvl="3" marL="1828800" algn="l">
              <a:lnSpc>
                <a:spcPct val="90000"/>
              </a:lnSpc>
              <a:spcBef>
                <a:spcPts val="400"/>
              </a:spcBef>
              <a:spcAft>
                <a:spcPts val="0"/>
              </a:spcAft>
              <a:buClr>
                <a:srgbClr val="000000"/>
              </a:buClr>
              <a:buSzPts val="1500"/>
              <a:buChar char="•"/>
              <a:defRPr sz="1500"/>
            </a:lvl4pPr>
            <a:lvl5pPr indent="-323850" lvl="4" marL="2286000" algn="l">
              <a:lnSpc>
                <a:spcPct val="90000"/>
              </a:lnSpc>
              <a:spcBef>
                <a:spcPts val="400"/>
              </a:spcBef>
              <a:spcAft>
                <a:spcPts val="0"/>
              </a:spcAft>
              <a:buClr>
                <a:srgbClr val="00000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72" name="Google Shape;172;p22"/>
          <p:cNvSpPr txBox="1"/>
          <p:nvPr>
            <p:ph idx="2" type="body"/>
          </p:nvPr>
        </p:nvSpPr>
        <p:spPr>
          <a:xfrm>
            <a:off x="635416" y="1545431"/>
            <a:ext cx="3257550" cy="285631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173" name="Google Shape;173;p22"/>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74" name="Google Shape;174;p22"/>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75" name="Google Shape;175;p22"/>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176" name="Google Shape;176;p22"/>
          <p:cNvCxnSpPr/>
          <p:nvPr/>
        </p:nvCxnSpPr>
        <p:spPr>
          <a:xfrm flipH="1" rot="10800000">
            <a:off x="629841" y="1361219"/>
            <a:ext cx="3780467" cy="1"/>
          </a:xfrm>
          <a:prstGeom prst="straightConnector1">
            <a:avLst/>
          </a:prstGeom>
          <a:noFill/>
          <a:ln cap="flat" cmpd="sng" w="12700">
            <a:solidFill>
              <a:schemeClr val="dk1"/>
            </a:solidFill>
            <a:prstDash val="solid"/>
            <a:miter lim="800000"/>
            <a:headEnd len="sm" w="sm" type="none"/>
            <a:tailEnd len="sm" w="sm" type="none"/>
          </a:ln>
        </p:spPr>
      </p:cxnSp>
      <p:sp>
        <p:nvSpPr>
          <p:cNvPr id="177" name="Google Shape;177;p22"/>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8" name="Google Shape;178;p22"/>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9" name="Google Shape;179;p2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80" name="Shape 180"/>
        <p:cNvGrpSpPr/>
        <p:nvPr/>
      </p:nvGrpSpPr>
      <p:grpSpPr>
        <a:xfrm>
          <a:off x="0" y="0"/>
          <a:ext cx="0" cy="0"/>
          <a:chOff x="0" y="0"/>
          <a:chExt cx="0" cy="0"/>
        </a:xfrm>
      </p:grpSpPr>
      <p:sp>
        <p:nvSpPr>
          <p:cNvPr id="181" name="Google Shape;181;p23"/>
          <p:cNvSpPr txBox="1"/>
          <p:nvPr>
            <p:ph type="title"/>
          </p:nvPr>
        </p:nvSpPr>
        <p:spPr>
          <a:xfrm>
            <a:off x="635416" y="593490"/>
            <a:ext cx="3779999" cy="71485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82" name="Google Shape;182;p23"/>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83" name="Google Shape;183;p23"/>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84" name="Google Shape;184;p23"/>
          <p:cNvCxnSpPr/>
          <p:nvPr/>
        </p:nvCxnSpPr>
        <p:spPr>
          <a:xfrm>
            <a:off x="629841" y="553224"/>
            <a:ext cx="3779999" cy="0"/>
          </a:xfrm>
          <a:prstGeom prst="straightConnector1">
            <a:avLst/>
          </a:prstGeom>
          <a:noFill/>
          <a:ln cap="flat" cmpd="sng" w="12700">
            <a:solidFill>
              <a:schemeClr val="dk1"/>
            </a:solidFill>
            <a:prstDash val="solid"/>
            <a:miter lim="800000"/>
            <a:headEnd len="sm" w="sm" type="none"/>
            <a:tailEnd len="sm" w="sm" type="none"/>
          </a:ln>
        </p:spPr>
      </p:cxnSp>
      <p:cxnSp>
        <p:nvCxnSpPr>
          <p:cNvPr id="185" name="Google Shape;185;p23"/>
          <p:cNvCxnSpPr/>
          <p:nvPr/>
        </p:nvCxnSpPr>
        <p:spPr>
          <a:xfrm>
            <a:off x="629841" y="1361220"/>
            <a:ext cx="3779999" cy="0"/>
          </a:xfrm>
          <a:prstGeom prst="straightConnector1">
            <a:avLst/>
          </a:prstGeom>
          <a:noFill/>
          <a:ln cap="flat" cmpd="sng" w="12700">
            <a:solidFill>
              <a:schemeClr val="dk1"/>
            </a:solidFill>
            <a:prstDash val="solid"/>
            <a:miter lim="800000"/>
            <a:headEnd len="sm" w="sm" type="none"/>
            <a:tailEnd len="sm" w="sm" type="none"/>
          </a:ln>
        </p:spPr>
      </p:cxnSp>
      <p:sp>
        <p:nvSpPr>
          <p:cNvPr id="186" name="Google Shape;186;p23"/>
          <p:cNvSpPr txBox="1"/>
          <p:nvPr>
            <p:ph idx="1" type="body"/>
          </p:nvPr>
        </p:nvSpPr>
        <p:spPr>
          <a:xfrm>
            <a:off x="635416" y="1545431"/>
            <a:ext cx="3780000" cy="30099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7" name="Google Shape;187;p23"/>
          <p:cNvSpPr txBox="1"/>
          <p:nvPr>
            <p:ph idx="2" type="body"/>
          </p:nvPr>
        </p:nvSpPr>
        <p:spPr>
          <a:xfrm>
            <a:off x="4735350" y="1545431"/>
            <a:ext cx="3780000" cy="301109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8" name="Google Shape;188;p23"/>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9" name="Google Shape;189;p23"/>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0" name="Google Shape;190;p2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91" name="Shape 191"/>
        <p:cNvGrpSpPr/>
        <p:nvPr/>
      </p:nvGrpSpPr>
      <p:grpSpPr>
        <a:xfrm>
          <a:off x="0" y="0"/>
          <a:ext cx="0" cy="0"/>
          <a:chOff x="0" y="0"/>
          <a:chExt cx="0" cy="0"/>
        </a:xfrm>
      </p:grpSpPr>
      <p:sp>
        <p:nvSpPr>
          <p:cNvPr id="192" name="Google Shape;192;p24"/>
          <p:cNvSpPr txBox="1"/>
          <p:nvPr>
            <p:ph type="title"/>
          </p:nvPr>
        </p:nvSpPr>
        <p:spPr>
          <a:xfrm>
            <a:off x="635417" y="588300"/>
            <a:ext cx="3780466" cy="730546"/>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3" name="Google Shape;193;p24"/>
          <p:cNvSpPr/>
          <p:nvPr>
            <p:ph idx="2" type="pic"/>
          </p:nvPr>
        </p:nvSpPr>
        <p:spPr>
          <a:xfrm>
            <a:off x="3887391" y="1545431"/>
            <a:ext cx="4629150" cy="2850356"/>
          </a:xfrm>
          <a:prstGeom prst="rect">
            <a:avLst/>
          </a:prstGeom>
          <a:noFill/>
          <a:ln>
            <a:noFill/>
          </a:ln>
        </p:spPr>
      </p:sp>
      <p:sp>
        <p:nvSpPr>
          <p:cNvPr id="194" name="Google Shape;194;p24"/>
          <p:cNvSpPr txBox="1"/>
          <p:nvPr>
            <p:ph idx="1" type="body"/>
          </p:nvPr>
        </p:nvSpPr>
        <p:spPr>
          <a:xfrm>
            <a:off x="635416" y="1545432"/>
            <a:ext cx="2949178" cy="28563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95" name="Google Shape;195;p24"/>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96" name="Google Shape;196;p24"/>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97" name="Google Shape;197;p24"/>
          <p:cNvCxnSpPr/>
          <p:nvPr/>
        </p:nvCxnSpPr>
        <p:spPr>
          <a:xfrm>
            <a:off x="629841" y="1361220"/>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198" name="Google Shape;198;p24"/>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sp>
        <p:nvSpPr>
          <p:cNvPr id="199" name="Google Shape;199;p24"/>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0" name="Google Shape;200;p24"/>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1" name="Google Shape;201;p2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2" name="Shape 202"/>
        <p:cNvGrpSpPr/>
        <p:nvPr/>
      </p:nvGrpSpPr>
      <p:grpSpPr>
        <a:xfrm>
          <a:off x="0" y="0"/>
          <a:ext cx="0" cy="0"/>
          <a:chOff x="0" y="0"/>
          <a:chExt cx="0" cy="0"/>
        </a:xfrm>
      </p:grpSpPr>
      <p:sp>
        <p:nvSpPr>
          <p:cNvPr id="203" name="Google Shape;203;p25"/>
          <p:cNvSpPr txBox="1"/>
          <p:nvPr>
            <p:ph type="title"/>
          </p:nvPr>
        </p:nvSpPr>
        <p:spPr>
          <a:xfrm>
            <a:off x="631869" y="343130"/>
            <a:ext cx="6825343" cy="908788"/>
          </a:xfrm>
          <a:prstGeom prst="rect">
            <a:avLst/>
          </a:prstGeom>
          <a:noFill/>
          <a:ln>
            <a:noFill/>
          </a:ln>
        </p:spPr>
        <p:txBody>
          <a:bodyPr anchorCtr="0" anchor="t" bIns="34275" lIns="0" spcFirstLastPara="1" rIns="0"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04" name="Google Shape;204;p25"/>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205" name="Google Shape;205;p25"/>
          <p:cNvCxnSpPr/>
          <p:nvPr/>
        </p:nvCxnSpPr>
        <p:spPr>
          <a:xfrm>
            <a:off x="629841"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06" name="Google Shape;206;p2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7" name="Google Shape;207;p2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8" name="Shape 208"/>
        <p:cNvGrpSpPr/>
        <p:nvPr/>
      </p:nvGrpSpPr>
      <p:grpSpPr>
        <a:xfrm>
          <a:off x="0" y="0"/>
          <a:ext cx="0" cy="0"/>
          <a:chOff x="0" y="0"/>
          <a:chExt cx="0" cy="0"/>
        </a:xfrm>
      </p:grpSpPr>
      <p:sp>
        <p:nvSpPr>
          <p:cNvPr id="209" name="Google Shape;209;p2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0000"/>
              </a:buClr>
              <a:buSzPts val="4100"/>
              <a:buFont typeface="Oswal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0" name="Google Shape;210;p2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000000"/>
              </a:buClr>
              <a:buSzPts val="2000"/>
              <a:buNone/>
              <a:defRPr b="1" i="0" sz="200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11" name="Google Shape;211;p26"/>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2" name="Google Shape;212;p2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3" name="Shape 213"/>
        <p:cNvGrpSpPr/>
        <p:nvPr/>
      </p:nvGrpSpPr>
      <p:grpSpPr>
        <a:xfrm>
          <a:off x="0" y="0"/>
          <a:ext cx="0" cy="0"/>
          <a:chOff x="0" y="0"/>
          <a:chExt cx="0" cy="0"/>
        </a:xfrm>
      </p:grpSpPr>
      <p:sp>
        <p:nvSpPr>
          <p:cNvPr id="214" name="Google Shape;214;p27"/>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5" name="Google Shape;215;p27"/>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6" name="Google Shape;216;p2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7" name="Google Shape;217;p2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8" name="Shape 218"/>
        <p:cNvGrpSpPr/>
        <p:nvPr/>
      </p:nvGrpSpPr>
      <p:grpSpPr>
        <a:xfrm>
          <a:off x="0" y="0"/>
          <a:ext cx="0" cy="0"/>
          <a:chOff x="0" y="0"/>
          <a:chExt cx="0" cy="0"/>
        </a:xfrm>
      </p:grpSpPr>
      <p:sp>
        <p:nvSpPr>
          <p:cNvPr id="219" name="Google Shape;219;p28"/>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000"/>
              </a:buClr>
              <a:buSzPts val="4500"/>
              <a:buFont typeface="Oswald"/>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0" name="Google Shape;220;p28"/>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919191"/>
              </a:buClr>
              <a:buSzPts val="1800"/>
              <a:buNone/>
              <a:defRPr sz="1800">
                <a:solidFill>
                  <a:srgbClr val="919191"/>
                </a:solidFill>
              </a:defRPr>
            </a:lvl1pPr>
            <a:lvl2pPr indent="-228600" lvl="1" marL="914400" algn="l">
              <a:lnSpc>
                <a:spcPct val="90000"/>
              </a:lnSpc>
              <a:spcBef>
                <a:spcPts val="400"/>
              </a:spcBef>
              <a:spcAft>
                <a:spcPts val="0"/>
              </a:spcAft>
              <a:buClr>
                <a:srgbClr val="919191"/>
              </a:buClr>
              <a:buSzPts val="1500"/>
              <a:buNone/>
              <a:defRPr sz="1500">
                <a:solidFill>
                  <a:srgbClr val="919191"/>
                </a:solidFill>
              </a:defRPr>
            </a:lvl2pPr>
            <a:lvl3pPr indent="-228600" lvl="2" marL="1371600" algn="l">
              <a:lnSpc>
                <a:spcPct val="90000"/>
              </a:lnSpc>
              <a:spcBef>
                <a:spcPts val="400"/>
              </a:spcBef>
              <a:spcAft>
                <a:spcPts val="0"/>
              </a:spcAft>
              <a:buClr>
                <a:srgbClr val="919191"/>
              </a:buClr>
              <a:buSzPts val="1400"/>
              <a:buNone/>
              <a:defRPr sz="1400">
                <a:solidFill>
                  <a:srgbClr val="919191"/>
                </a:solidFill>
              </a:defRPr>
            </a:lvl3pPr>
            <a:lvl4pPr indent="-228600" lvl="3" marL="1828800" algn="l">
              <a:lnSpc>
                <a:spcPct val="90000"/>
              </a:lnSpc>
              <a:spcBef>
                <a:spcPts val="400"/>
              </a:spcBef>
              <a:spcAft>
                <a:spcPts val="0"/>
              </a:spcAft>
              <a:buClr>
                <a:srgbClr val="919191"/>
              </a:buClr>
              <a:buSzPts val="1200"/>
              <a:buNone/>
              <a:defRPr sz="1200">
                <a:solidFill>
                  <a:srgbClr val="919191"/>
                </a:solidFill>
              </a:defRPr>
            </a:lvl4pPr>
            <a:lvl5pPr indent="-228600" lvl="4" marL="2286000" algn="l">
              <a:lnSpc>
                <a:spcPct val="90000"/>
              </a:lnSpc>
              <a:spcBef>
                <a:spcPts val="400"/>
              </a:spcBef>
              <a:spcAft>
                <a:spcPts val="0"/>
              </a:spcAft>
              <a:buClr>
                <a:srgbClr val="919191"/>
              </a:buClr>
              <a:buSzPts val="1200"/>
              <a:buNone/>
              <a:defRPr sz="1200">
                <a:solidFill>
                  <a:srgbClr val="919191"/>
                </a:solidFill>
              </a:defRPr>
            </a:lvl5pPr>
            <a:lvl6pPr indent="-228600" lvl="5" marL="2743200" algn="l">
              <a:lnSpc>
                <a:spcPct val="90000"/>
              </a:lnSpc>
              <a:spcBef>
                <a:spcPts val="400"/>
              </a:spcBef>
              <a:spcAft>
                <a:spcPts val="0"/>
              </a:spcAft>
              <a:buClr>
                <a:srgbClr val="919191"/>
              </a:buClr>
              <a:buSzPts val="1200"/>
              <a:buNone/>
              <a:defRPr sz="1200">
                <a:solidFill>
                  <a:srgbClr val="919191"/>
                </a:solidFill>
              </a:defRPr>
            </a:lvl6pPr>
            <a:lvl7pPr indent="-228600" lvl="6" marL="3200400" algn="l">
              <a:lnSpc>
                <a:spcPct val="90000"/>
              </a:lnSpc>
              <a:spcBef>
                <a:spcPts val="400"/>
              </a:spcBef>
              <a:spcAft>
                <a:spcPts val="0"/>
              </a:spcAft>
              <a:buClr>
                <a:srgbClr val="919191"/>
              </a:buClr>
              <a:buSzPts val="1200"/>
              <a:buNone/>
              <a:defRPr sz="1200">
                <a:solidFill>
                  <a:srgbClr val="919191"/>
                </a:solidFill>
              </a:defRPr>
            </a:lvl7pPr>
            <a:lvl8pPr indent="-228600" lvl="7" marL="3657600" algn="l">
              <a:lnSpc>
                <a:spcPct val="90000"/>
              </a:lnSpc>
              <a:spcBef>
                <a:spcPts val="400"/>
              </a:spcBef>
              <a:spcAft>
                <a:spcPts val="0"/>
              </a:spcAft>
              <a:buClr>
                <a:srgbClr val="919191"/>
              </a:buClr>
              <a:buSzPts val="1200"/>
              <a:buNone/>
              <a:defRPr sz="1200">
                <a:solidFill>
                  <a:srgbClr val="919191"/>
                </a:solidFill>
              </a:defRPr>
            </a:lvl8pPr>
            <a:lvl9pPr indent="-228600" lvl="8" marL="4114800" algn="l">
              <a:lnSpc>
                <a:spcPct val="90000"/>
              </a:lnSpc>
              <a:spcBef>
                <a:spcPts val="400"/>
              </a:spcBef>
              <a:spcAft>
                <a:spcPts val="0"/>
              </a:spcAft>
              <a:buClr>
                <a:srgbClr val="919191"/>
              </a:buClr>
              <a:buSzPts val="1200"/>
              <a:buNone/>
              <a:defRPr sz="1200">
                <a:solidFill>
                  <a:srgbClr val="919191"/>
                </a:solidFill>
              </a:defRPr>
            </a:lvl9pPr>
          </a:lstStyle>
          <a:p/>
        </p:txBody>
      </p:sp>
      <p:sp>
        <p:nvSpPr>
          <p:cNvPr id="221" name="Google Shape;221;p28"/>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2" name="Google Shape;222;p2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3" name="Shape 223"/>
        <p:cNvGrpSpPr/>
        <p:nvPr/>
      </p:nvGrpSpPr>
      <p:grpSpPr>
        <a:xfrm>
          <a:off x="0" y="0"/>
          <a:ext cx="0" cy="0"/>
          <a:chOff x="0" y="0"/>
          <a:chExt cx="0" cy="0"/>
        </a:xfrm>
      </p:grpSpPr>
      <p:sp>
        <p:nvSpPr>
          <p:cNvPr id="224" name="Google Shape;224;p29"/>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5" name="Google Shape;225;p29"/>
          <p:cNvSpPr txBox="1"/>
          <p:nvPr>
            <p:ph idx="1" type="body"/>
          </p:nvPr>
        </p:nvSpPr>
        <p:spPr>
          <a:xfrm rot="5400000">
            <a:off x="2933701" y="-948928"/>
            <a:ext cx="3276599"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6" name="Google Shape;226;p29"/>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27" name="Google Shape;227;p29"/>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8" name="Google Shape;228;p2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9" name="Shape 229"/>
        <p:cNvGrpSpPr/>
        <p:nvPr/>
      </p:nvGrpSpPr>
      <p:grpSpPr>
        <a:xfrm>
          <a:off x="0" y="0"/>
          <a:ext cx="0" cy="0"/>
          <a:chOff x="0" y="0"/>
          <a:chExt cx="0" cy="0"/>
        </a:xfrm>
      </p:grpSpPr>
      <p:sp>
        <p:nvSpPr>
          <p:cNvPr id="230" name="Google Shape;230;p30"/>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1" name="Google Shape;231;p30"/>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2" name="Google Shape;232;p30"/>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33" name="Google Shape;233;p30"/>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4" name="Google Shape;234;p3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0" name="Shape 240"/>
        <p:cNvGrpSpPr/>
        <p:nvPr/>
      </p:nvGrpSpPr>
      <p:grpSpPr>
        <a:xfrm>
          <a:off x="0" y="0"/>
          <a:ext cx="0" cy="0"/>
          <a:chOff x="0" y="0"/>
          <a:chExt cx="0" cy="0"/>
        </a:xfrm>
      </p:grpSpPr>
      <p:sp>
        <p:nvSpPr>
          <p:cNvPr id="241" name="Google Shape;241;p3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42" name="Google Shape;242;p3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3" name="Google Shape;243;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4"/>
          <p:cNvSpPr txBox="1"/>
          <p:nvPr>
            <p:ph type="title"/>
          </p:nvPr>
        </p:nvSpPr>
        <p:spPr>
          <a:xfrm>
            <a:off x="628649" y="337772"/>
            <a:ext cx="6220558" cy="690929"/>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100"/>
              <a:buFont typeface="Oswa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4"/>
          <p:cNvSpPr txBox="1"/>
          <p:nvPr>
            <p:ph idx="1" type="body"/>
          </p:nvPr>
        </p:nvSpPr>
        <p:spPr>
          <a:xfrm>
            <a:off x="629841" y="1356122"/>
            <a:ext cx="3885009"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 name="Google Shape;27;p4"/>
          <p:cNvSpPr txBox="1"/>
          <p:nvPr>
            <p:ph idx="2" type="body"/>
          </p:nvPr>
        </p:nvSpPr>
        <p:spPr>
          <a:xfrm>
            <a:off x="4629150" y="1356122"/>
            <a:ext cx="3886200"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28" name="Google Shape;28;p4"/>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9" name="Google Shape;29;p4"/>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 name="Google Shape;30;p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31" name="Google Shape;31;p4"/>
          <p:cNvCxnSpPr/>
          <p:nvPr/>
        </p:nvCxnSpPr>
        <p:spPr>
          <a:xfrm>
            <a:off x="628650" y="1091565"/>
            <a:ext cx="698862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4" name="Shape 244"/>
        <p:cNvGrpSpPr/>
        <p:nvPr/>
      </p:nvGrpSpPr>
      <p:grpSpPr>
        <a:xfrm>
          <a:off x="0" y="0"/>
          <a:ext cx="0" cy="0"/>
          <a:chOff x="0" y="0"/>
          <a:chExt cx="0" cy="0"/>
        </a:xfrm>
      </p:grpSpPr>
      <p:sp>
        <p:nvSpPr>
          <p:cNvPr id="245" name="Google Shape;245;p3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46" name="Google Shape;246;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7" name="Shape 247"/>
        <p:cNvGrpSpPr/>
        <p:nvPr/>
      </p:nvGrpSpPr>
      <p:grpSpPr>
        <a:xfrm>
          <a:off x="0" y="0"/>
          <a:ext cx="0" cy="0"/>
          <a:chOff x="0" y="0"/>
          <a:chExt cx="0" cy="0"/>
        </a:xfrm>
      </p:grpSpPr>
      <p:sp>
        <p:nvSpPr>
          <p:cNvPr id="248" name="Google Shape;248;p3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9" name="Google Shape;249;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50" name="Google Shape;25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1" name="Shape 251"/>
        <p:cNvGrpSpPr/>
        <p:nvPr/>
      </p:nvGrpSpPr>
      <p:grpSpPr>
        <a:xfrm>
          <a:off x="0" y="0"/>
          <a:ext cx="0" cy="0"/>
          <a:chOff x="0" y="0"/>
          <a:chExt cx="0" cy="0"/>
        </a:xfrm>
      </p:grpSpPr>
      <p:sp>
        <p:nvSpPr>
          <p:cNvPr id="252" name="Google Shape;252;p3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3" name="Google Shape;253;p3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4" name="Google Shape;254;p3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5" name="Google Shape;25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6" name="Shape 256"/>
        <p:cNvGrpSpPr/>
        <p:nvPr/>
      </p:nvGrpSpPr>
      <p:grpSpPr>
        <a:xfrm>
          <a:off x="0" y="0"/>
          <a:ext cx="0" cy="0"/>
          <a:chOff x="0" y="0"/>
          <a:chExt cx="0" cy="0"/>
        </a:xfrm>
      </p:grpSpPr>
      <p:sp>
        <p:nvSpPr>
          <p:cNvPr id="257" name="Google Shape;257;p3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8" name="Google Shape;258;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9" name="Shape 259"/>
        <p:cNvGrpSpPr/>
        <p:nvPr/>
      </p:nvGrpSpPr>
      <p:grpSpPr>
        <a:xfrm>
          <a:off x="0" y="0"/>
          <a:ext cx="0" cy="0"/>
          <a:chOff x="0" y="0"/>
          <a:chExt cx="0" cy="0"/>
        </a:xfrm>
      </p:grpSpPr>
      <p:sp>
        <p:nvSpPr>
          <p:cNvPr id="260" name="Google Shape;260;p3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1" name="Google Shape;261;p3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2" name="Google Shape;26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3" name="Shape 263"/>
        <p:cNvGrpSpPr/>
        <p:nvPr/>
      </p:nvGrpSpPr>
      <p:grpSpPr>
        <a:xfrm>
          <a:off x="0" y="0"/>
          <a:ext cx="0" cy="0"/>
          <a:chOff x="0" y="0"/>
          <a:chExt cx="0" cy="0"/>
        </a:xfrm>
      </p:grpSpPr>
      <p:sp>
        <p:nvSpPr>
          <p:cNvPr id="264" name="Google Shape;264;p3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65" name="Google Shape;26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6" name="Shape 266"/>
        <p:cNvGrpSpPr/>
        <p:nvPr/>
      </p:nvGrpSpPr>
      <p:grpSpPr>
        <a:xfrm>
          <a:off x="0" y="0"/>
          <a:ext cx="0" cy="0"/>
          <a:chOff x="0" y="0"/>
          <a:chExt cx="0" cy="0"/>
        </a:xfrm>
      </p:grpSpPr>
      <p:sp>
        <p:nvSpPr>
          <p:cNvPr id="267" name="Google Shape;267;p3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69" name="Google Shape;269;p3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0" name="Google Shape;270;p3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71" name="Google Shape;271;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2" name="Shape 272"/>
        <p:cNvGrpSpPr/>
        <p:nvPr/>
      </p:nvGrpSpPr>
      <p:grpSpPr>
        <a:xfrm>
          <a:off x="0" y="0"/>
          <a:ext cx="0" cy="0"/>
          <a:chOff x="0" y="0"/>
          <a:chExt cx="0" cy="0"/>
        </a:xfrm>
      </p:grpSpPr>
      <p:sp>
        <p:nvSpPr>
          <p:cNvPr id="273" name="Google Shape;273;p4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74" name="Google Shape;274;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5" name="Shape 275"/>
        <p:cNvGrpSpPr/>
        <p:nvPr/>
      </p:nvGrpSpPr>
      <p:grpSpPr>
        <a:xfrm>
          <a:off x="0" y="0"/>
          <a:ext cx="0" cy="0"/>
          <a:chOff x="0" y="0"/>
          <a:chExt cx="0" cy="0"/>
        </a:xfrm>
      </p:grpSpPr>
      <p:sp>
        <p:nvSpPr>
          <p:cNvPr id="276" name="Google Shape;276;p4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77" name="Google Shape;277;p4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78" name="Google Shape;278;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9" name="Shape 279"/>
        <p:cNvGrpSpPr/>
        <p:nvPr/>
      </p:nvGrpSpPr>
      <p:grpSpPr>
        <a:xfrm>
          <a:off x="0" y="0"/>
          <a:ext cx="0" cy="0"/>
          <a:chOff x="0" y="0"/>
          <a:chExt cx="0" cy="0"/>
        </a:xfrm>
      </p:grpSpPr>
      <p:sp>
        <p:nvSpPr>
          <p:cNvPr id="280" name="Google Shape;280;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2" name="Shape 32"/>
        <p:cNvGrpSpPr/>
        <p:nvPr/>
      </p:nvGrpSpPr>
      <p:grpSpPr>
        <a:xfrm>
          <a:off x="0" y="0"/>
          <a:ext cx="0" cy="0"/>
          <a:chOff x="0" y="0"/>
          <a:chExt cx="0" cy="0"/>
        </a:xfrm>
      </p:grpSpPr>
      <p:sp>
        <p:nvSpPr>
          <p:cNvPr id="33" name="Google Shape;33;p5"/>
          <p:cNvSpPr txBox="1"/>
          <p:nvPr>
            <p:ph type="title"/>
          </p:nvPr>
        </p:nvSpPr>
        <p:spPr>
          <a:xfrm>
            <a:off x="628650" y="57273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34" name="Google Shape;34;p5"/>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35" name="Google Shape;35;p5"/>
          <p:cNvSpPr txBox="1"/>
          <p:nvPr/>
        </p:nvSpPr>
        <p:spPr>
          <a:xfrm>
            <a:off x="629841" y="276225"/>
            <a:ext cx="1402346" cy="253916"/>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36" name="Google Shape;36;p5"/>
          <p:cNvCxnSpPr/>
          <p:nvPr/>
        </p:nvCxnSpPr>
        <p:spPr>
          <a:xfrm>
            <a:off x="629841" y="491203"/>
            <a:ext cx="3778808" cy="0"/>
          </a:xfrm>
          <a:prstGeom prst="straightConnector1">
            <a:avLst/>
          </a:prstGeom>
          <a:noFill/>
          <a:ln cap="flat" cmpd="sng" w="12700">
            <a:solidFill>
              <a:schemeClr val="dk1"/>
            </a:solidFill>
            <a:prstDash val="solid"/>
            <a:miter lim="800000"/>
            <a:headEnd len="sm" w="sm" type="none"/>
            <a:tailEnd len="sm" w="sm" type="none"/>
          </a:ln>
        </p:spPr>
      </p:cxnSp>
      <p:sp>
        <p:nvSpPr>
          <p:cNvPr id="37" name="Google Shape;37;p5"/>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5"/>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39" name="Google Shape;39;p5"/>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40" name="Google Shape;40;p5"/>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p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43" name="Google Shape;43;p5"/>
          <p:cNvCxnSpPr/>
          <p:nvPr/>
        </p:nvCxnSpPr>
        <p:spPr>
          <a:xfrm>
            <a:off x="629841" y="1093183"/>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6"/>
          <p:cNvSpPr txBox="1"/>
          <p:nvPr>
            <p:ph type="title"/>
          </p:nvPr>
        </p:nvSpPr>
        <p:spPr>
          <a:xfrm>
            <a:off x="629841" y="326597"/>
            <a:ext cx="6790290" cy="994172"/>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3300"/>
              <a:buFont typeface="Oswal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6"/>
          <p:cNvSpPr txBox="1"/>
          <p:nvPr>
            <p:ph idx="1" type="body"/>
          </p:nvPr>
        </p:nvSpPr>
        <p:spPr>
          <a:xfrm>
            <a:off x="629841" y="1545431"/>
            <a:ext cx="3868340" cy="525573"/>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7" name="Google Shape;47;p6"/>
          <p:cNvSpPr txBox="1"/>
          <p:nvPr>
            <p:ph idx="2" type="body"/>
          </p:nvPr>
        </p:nvSpPr>
        <p:spPr>
          <a:xfrm>
            <a:off x="629841" y="2201614"/>
            <a:ext cx="3861689" cy="244063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 name="Google Shape;48;p6"/>
          <p:cNvSpPr txBox="1"/>
          <p:nvPr>
            <p:ph idx="3" type="body"/>
          </p:nvPr>
        </p:nvSpPr>
        <p:spPr>
          <a:xfrm>
            <a:off x="4629149" y="1545431"/>
            <a:ext cx="3885010" cy="52557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9" name="Google Shape;49;p6"/>
          <p:cNvSpPr txBox="1"/>
          <p:nvPr>
            <p:ph idx="4" type="body"/>
          </p:nvPr>
        </p:nvSpPr>
        <p:spPr>
          <a:xfrm>
            <a:off x="4629150" y="2188517"/>
            <a:ext cx="3887391" cy="245373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50" name="Google Shape;50;p6"/>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51" name="Google Shape;51;p6"/>
          <p:cNvCxnSpPr/>
          <p:nvPr/>
        </p:nvCxnSpPr>
        <p:spPr>
          <a:xfrm>
            <a:off x="628650"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52" name="Google Shape;52;p6"/>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4" name="Shape 54"/>
        <p:cNvGrpSpPr/>
        <p:nvPr/>
      </p:nvGrpSpPr>
      <p:grpSpPr>
        <a:xfrm>
          <a:off x="0" y="0"/>
          <a:ext cx="0" cy="0"/>
          <a:chOff x="0" y="0"/>
          <a:chExt cx="0" cy="0"/>
        </a:xfrm>
      </p:grpSpPr>
      <p:sp>
        <p:nvSpPr>
          <p:cNvPr id="55" name="Google Shape;55;p7"/>
          <p:cNvSpPr txBox="1"/>
          <p:nvPr>
            <p:ph type="title"/>
          </p:nvPr>
        </p:nvSpPr>
        <p:spPr>
          <a:xfrm>
            <a:off x="634858" y="592161"/>
            <a:ext cx="3775450" cy="71029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7"/>
          <p:cNvSpPr txBox="1"/>
          <p:nvPr>
            <p:ph idx="1" type="body"/>
          </p:nvPr>
        </p:nvSpPr>
        <p:spPr>
          <a:xfrm>
            <a:off x="4193930" y="1545431"/>
            <a:ext cx="4320229" cy="2850356"/>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rgbClr val="000000"/>
              </a:buClr>
              <a:buSzPts val="2400"/>
              <a:buChar char="•"/>
              <a:defRPr sz="2400"/>
            </a:lvl1pPr>
            <a:lvl2pPr indent="-361950" lvl="1" marL="914400" algn="l">
              <a:lnSpc>
                <a:spcPct val="90000"/>
              </a:lnSpc>
              <a:spcBef>
                <a:spcPts val="400"/>
              </a:spcBef>
              <a:spcAft>
                <a:spcPts val="0"/>
              </a:spcAft>
              <a:buClr>
                <a:srgbClr val="000000"/>
              </a:buClr>
              <a:buSzPts val="2100"/>
              <a:buChar char="•"/>
              <a:defRPr sz="2100"/>
            </a:lvl2pPr>
            <a:lvl3pPr indent="-342900" lvl="2" marL="1371600" algn="l">
              <a:lnSpc>
                <a:spcPct val="90000"/>
              </a:lnSpc>
              <a:spcBef>
                <a:spcPts val="400"/>
              </a:spcBef>
              <a:spcAft>
                <a:spcPts val="0"/>
              </a:spcAft>
              <a:buClr>
                <a:srgbClr val="000000"/>
              </a:buClr>
              <a:buSzPts val="1800"/>
              <a:buChar char="•"/>
              <a:defRPr sz="1800"/>
            </a:lvl3pPr>
            <a:lvl4pPr indent="-323850" lvl="3" marL="1828800" algn="l">
              <a:lnSpc>
                <a:spcPct val="90000"/>
              </a:lnSpc>
              <a:spcBef>
                <a:spcPts val="400"/>
              </a:spcBef>
              <a:spcAft>
                <a:spcPts val="0"/>
              </a:spcAft>
              <a:buClr>
                <a:srgbClr val="000000"/>
              </a:buClr>
              <a:buSzPts val="1500"/>
              <a:buChar char="•"/>
              <a:defRPr sz="1500"/>
            </a:lvl4pPr>
            <a:lvl5pPr indent="-323850" lvl="4" marL="2286000" algn="l">
              <a:lnSpc>
                <a:spcPct val="90000"/>
              </a:lnSpc>
              <a:spcBef>
                <a:spcPts val="400"/>
              </a:spcBef>
              <a:spcAft>
                <a:spcPts val="0"/>
              </a:spcAft>
              <a:buClr>
                <a:srgbClr val="00000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7" name="Google Shape;57;p7"/>
          <p:cNvSpPr txBox="1"/>
          <p:nvPr>
            <p:ph idx="2" type="body"/>
          </p:nvPr>
        </p:nvSpPr>
        <p:spPr>
          <a:xfrm>
            <a:off x="635416" y="1545431"/>
            <a:ext cx="3257550" cy="285631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58" name="Google Shape;58;p7"/>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59" name="Google Shape;59;p7"/>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60" name="Google Shape;60;p7"/>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61" name="Google Shape;61;p7"/>
          <p:cNvCxnSpPr/>
          <p:nvPr/>
        </p:nvCxnSpPr>
        <p:spPr>
          <a:xfrm flipH="1" rot="10800000">
            <a:off x="629841" y="1361219"/>
            <a:ext cx="3780467" cy="1"/>
          </a:xfrm>
          <a:prstGeom prst="straightConnector1">
            <a:avLst/>
          </a:prstGeom>
          <a:noFill/>
          <a:ln cap="flat" cmpd="sng" w="12700">
            <a:solidFill>
              <a:schemeClr val="dk1"/>
            </a:solidFill>
            <a:prstDash val="solid"/>
            <a:miter lim="800000"/>
            <a:headEnd len="sm" w="sm" type="none"/>
            <a:tailEnd len="sm" w="sm" type="none"/>
          </a:ln>
        </p:spPr>
      </p:cxnSp>
      <p:pic>
        <p:nvPicPr>
          <p:cNvPr id="62" name="Google Shape;62;p7"/>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63" name="Google Shape;63;p7"/>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 name="Google Shape;64;p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5" name="Google Shape;65;p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6" name="Shape 66"/>
        <p:cNvGrpSpPr/>
        <p:nvPr/>
      </p:nvGrpSpPr>
      <p:grpSpPr>
        <a:xfrm>
          <a:off x="0" y="0"/>
          <a:ext cx="0" cy="0"/>
          <a:chOff x="0" y="0"/>
          <a:chExt cx="0" cy="0"/>
        </a:xfrm>
      </p:grpSpPr>
      <p:sp>
        <p:nvSpPr>
          <p:cNvPr id="67" name="Google Shape;67;p8"/>
          <p:cNvSpPr txBox="1"/>
          <p:nvPr>
            <p:ph type="title"/>
          </p:nvPr>
        </p:nvSpPr>
        <p:spPr>
          <a:xfrm>
            <a:off x="635416" y="593490"/>
            <a:ext cx="3779999" cy="71485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68" name="Google Shape;68;p8"/>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69" name="Google Shape;69;p8"/>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70" name="Google Shape;70;p8"/>
          <p:cNvCxnSpPr/>
          <p:nvPr/>
        </p:nvCxnSpPr>
        <p:spPr>
          <a:xfrm>
            <a:off x="629841" y="553224"/>
            <a:ext cx="3779999" cy="0"/>
          </a:xfrm>
          <a:prstGeom prst="straightConnector1">
            <a:avLst/>
          </a:prstGeom>
          <a:noFill/>
          <a:ln cap="flat" cmpd="sng" w="12700">
            <a:solidFill>
              <a:schemeClr val="dk1"/>
            </a:solidFill>
            <a:prstDash val="solid"/>
            <a:miter lim="800000"/>
            <a:headEnd len="sm" w="sm" type="none"/>
            <a:tailEnd len="sm" w="sm" type="none"/>
          </a:ln>
        </p:spPr>
      </p:cxnSp>
      <p:cxnSp>
        <p:nvCxnSpPr>
          <p:cNvPr id="71" name="Google Shape;71;p8"/>
          <p:cNvCxnSpPr/>
          <p:nvPr/>
        </p:nvCxnSpPr>
        <p:spPr>
          <a:xfrm>
            <a:off x="629841" y="1361220"/>
            <a:ext cx="3779999" cy="0"/>
          </a:xfrm>
          <a:prstGeom prst="straightConnector1">
            <a:avLst/>
          </a:prstGeom>
          <a:noFill/>
          <a:ln cap="flat" cmpd="sng" w="12700">
            <a:solidFill>
              <a:schemeClr val="dk1"/>
            </a:solidFill>
            <a:prstDash val="solid"/>
            <a:miter lim="800000"/>
            <a:headEnd len="sm" w="sm" type="none"/>
            <a:tailEnd len="sm" w="sm" type="none"/>
          </a:ln>
        </p:spPr>
      </p:cxnSp>
      <p:sp>
        <p:nvSpPr>
          <p:cNvPr id="72" name="Google Shape;72;p8"/>
          <p:cNvSpPr txBox="1"/>
          <p:nvPr>
            <p:ph idx="1" type="body"/>
          </p:nvPr>
        </p:nvSpPr>
        <p:spPr>
          <a:xfrm>
            <a:off x="635416" y="1545431"/>
            <a:ext cx="3780000" cy="30099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 name="Google Shape;73;p8"/>
          <p:cNvSpPr txBox="1"/>
          <p:nvPr>
            <p:ph idx="2" type="body"/>
          </p:nvPr>
        </p:nvSpPr>
        <p:spPr>
          <a:xfrm>
            <a:off x="4735350" y="1545431"/>
            <a:ext cx="3780000" cy="301109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8"/>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75" name="Google Shape;75;p8"/>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76" name="Google Shape;76;p8"/>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8" name="Shape 78"/>
        <p:cNvGrpSpPr/>
        <p:nvPr/>
      </p:nvGrpSpPr>
      <p:grpSpPr>
        <a:xfrm>
          <a:off x="0" y="0"/>
          <a:ext cx="0" cy="0"/>
          <a:chOff x="0" y="0"/>
          <a:chExt cx="0" cy="0"/>
        </a:xfrm>
      </p:grpSpPr>
      <p:sp>
        <p:nvSpPr>
          <p:cNvPr id="79" name="Google Shape;79;p9"/>
          <p:cNvSpPr txBox="1"/>
          <p:nvPr>
            <p:ph type="title"/>
          </p:nvPr>
        </p:nvSpPr>
        <p:spPr>
          <a:xfrm>
            <a:off x="635417" y="588300"/>
            <a:ext cx="3780466" cy="730546"/>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9"/>
          <p:cNvSpPr/>
          <p:nvPr>
            <p:ph idx="2" type="pic"/>
          </p:nvPr>
        </p:nvSpPr>
        <p:spPr>
          <a:xfrm>
            <a:off x="3887391" y="1545431"/>
            <a:ext cx="4629150" cy="2850356"/>
          </a:xfrm>
          <a:prstGeom prst="rect">
            <a:avLst/>
          </a:prstGeom>
          <a:noFill/>
          <a:ln>
            <a:noFill/>
          </a:ln>
        </p:spPr>
      </p:sp>
      <p:sp>
        <p:nvSpPr>
          <p:cNvPr id="81" name="Google Shape;81;p9"/>
          <p:cNvSpPr txBox="1"/>
          <p:nvPr>
            <p:ph idx="1" type="body"/>
          </p:nvPr>
        </p:nvSpPr>
        <p:spPr>
          <a:xfrm>
            <a:off x="635416" y="1545432"/>
            <a:ext cx="2949178" cy="28563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82" name="Google Shape;82;p9"/>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83" name="Google Shape;83;p9"/>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84" name="Google Shape;84;p9"/>
          <p:cNvCxnSpPr/>
          <p:nvPr/>
        </p:nvCxnSpPr>
        <p:spPr>
          <a:xfrm>
            <a:off x="629841" y="1361220"/>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85" name="Google Shape;85;p9"/>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pic>
        <p:nvPicPr>
          <p:cNvPr id="86" name="Google Shape;86;p9"/>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87" name="Google Shape;87;p9"/>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 name="Google Shape;88;p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0"/>
          <p:cNvSpPr txBox="1"/>
          <p:nvPr>
            <p:ph type="title"/>
          </p:nvPr>
        </p:nvSpPr>
        <p:spPr>
          <a:xfrm>
            <a:off x="631869" y="343130"/>
            <a:ext cx="6825343" cy="908788"/>
          </a:xfrm>
          <a:prstGeom prst="rect">
            <a:avLst/>
          </a:prstGeom>
          <a:noFill/>
          <a:ln>
            <a:noFill/>
          </a:ln>
        </p:spPr>
        <p:txBody>
          <a:bodyPr anchorCtr="0" anchor="t" bIns="34275" lIns="0" spcFirstLastPara="1" rIns="0"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92" name="Google Shape;92;p10"/>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93" name="Google Shape;93;p10"/>
          <p:cNvCxnSpPr/>
          <p:nvPr/>
        </p:nvCxnSpPr>
        <p:spPr>
          <a:xfrm>
            <a:off x="629841"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94" name="Google Shape;94;p10"/>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1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3.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4.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theme" Target="../theme/theme2.xml"/><Relationship Id="rId12" Type="http://schemas.openxmlformats.org/officeDocument/2006/relationships/slideLayout" Target="../slideLayouts/slideLayout39.xml"/><Relationship Id="rId1" Type="http://schemas.openxmlformats.org/officeDocument/2006/relationships/image" Target="../media/image1.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Oswald"/>
                <a:ea typeface="Oswald"/>
                <a:cs typeface="Oswald"/>
                <a:sym typeface="Oswald"/>
              </a:defRPr>
            </a:lvl1pPr>
            <a:lvl2pPr indent="-342900" lvl="1" marL="914400" marR="0" rtl="0" algn="l">
              <a:lnSpc>
                <a:spcPct val="90000"/>
              </a:lnSpc>
              <a:spcBef>
                <a:spcPts val="400"/>
              </a:spcBef>
              <a:spcAft>
                <a:spcPts val="0"/>
              </a:spcAft>
              <a:buClr>
                <a:srgbClr val="000000"/>
              </a:buClr>
              <a:buSzPts val="1800"/>
              <a:buFont typeface="Arial"/>
              <a:buChar char="•"/>
              <a:defRPr b="0" i="0" sz="1800" u="none" cap="none" strike="noStrike">
                <a:solidFill>
                  <a:srgbClr val="000000"/>
                </a:solidFill>
                <a:latin typeface="Oswald"/>
                <a:ea typeface="Oswald"/>
                <a:cs typeface="Oswald"/>
                <a:sym typeface="Oswald"/>
              </a:defRPr>
            </a:lvl2pPr>
            <a:lvl3pPr indent="-323850" lvl="2" marL="1371600" marR="0" rtl="0" algn="l">
              <a:lnSpc>
                <a:spcPct val="90000"/>
              </a:lnSpc>
              <a:spcBef>
                <a:spcPts val="400"/>
              </a:spcBef>
              <a:spcAft>
                <a:spcPts val="0"/>
              </a:spcAft>
              <a:buClr>
                <a:srgbClr val="000000"/>
              </a:buClr>
              <a:buSzPts val="1500"/>
              <a:buFont typeface="Arial"/>
              <a:buChar char="•"/>
              <a:defRPr b="0" i="0" sz="1500" u="none" cap="none" strike="noStrike">
                <a:solidFill>
                  <a:srgbClr val="000000"/>
                </a:solidFill>
                <a:latin typeface="Oswald"/>
                <a:ea typeface="Oswald"/>
                <a:cs typeface="Oswald"/>
                <a:sym typeface="Oswald"/>
              </a:defRPr>
            </a:lvl3pPr>
            <a:lvl4pPr indent="-317500" lvl="3" marL="1828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4pPr>
            <a:lvl5pPr indent="-317500" lvl="4" marL="22860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 name="Google Shape;7;p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8" name="Google Shape;8;p1"/>
          <p:cNvCxnSpPr/>
          <p:nvPr/>
        </p:nvCxnSpPr>
        <p:spPr>
          <a:xfrm>
            <a:off x="629841" y="4752146"/>
            <a:ext cx="7885510" cy="0"/>
          </a:xfrm>
          <a:prstGeom prst="straightConnector1">
            <a:avLst/>
          </a:prstGeom>
          <a:noFill/>
          <a:ln cap="flat" cmpd="sng" w="19050">
            <a:solidFill>
              <a:srgbClr val="000000"/>
            </a:solidFill>
            <a:prstDash val="solid"/>
            <a:miter lim="800000"/>
            <a:headEnd len="sm" w="sm" type="none"/>
            <a:tailEnd len="sm" w="sm" type="none"/>
          </a:ln>
        </p:spPr>
      </p:cxnSp>
      <p:pic>
        <p:nvPicPr>
          <p:cNvPr id="9" name="Google Shape;9;p1"/>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
        <p:nvSpPr>
          <p:cNvPr id="10" name="Google Shape;10;p1"/>
          <p:cNvSpPr txBox="1"/>
          <p:nvPr>
            <p:ph type="title"/>
          </p:nvPr>
        </p:nvSpPr>
        <p:spPr>
          <a:xfrm>
            <a:off x="628650" y="273844"/>
            <a:ext cx="6564275" cy="823436"/>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300"/>
              <a:buFont typeface="Oswald"/>
              <a:buNone/>
              <a:defRPr b="1" i="0" sz="3300" u="none" cap="none" strike="noStrike">
                <a:solidFill>
                  <a:srgbClr val="000000"/>
                </a:solidFill>
                <a:latin typeface="Oswald"/>
                <a:ea typeface="Oswald"/>
                <a:cs typeface="Oswald"/>
                <a:sym typeface="Oswa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1"/>
          <p:cNvSpPr txBox="1"/>
          <p:nvPr>
            <p:ph idx="11" type="ftr"/>
          </p:nvPr>
        </p:nvSpPr>
        <p:spPr>
          <a:xfrm>
            <a:off x="4898572" y="4897510"/>
            <a:ext cx="3086100" cy="104307"/>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19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2" name="Google Shape;12;p1"/>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TAKEN AT 15</a:t>
            </a:r>
            <a:endParaRPr b="1" i="0" sz="800" u="none" cap="none" strike="noStrike">
              <a:solidFill>
                <a:srgbClr val="FF0000"/>
              </a:solidFill>
              <a:latin typeface="Oswald"/>
              <a:ea typeface="Oswald"/>
              <a:cs typeface="Oswald"/>
              <a:sym typeface="Oswa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16"/>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Oswald"/>
                <a:ea typeface="Oswald"/>
                <a:cs typeface="Oswald"/>
                <a:sym typeface="Oswald"/>
              </a:defRPr>
            </a:lvl1pPr>
            <a:lvl2pPr indent="-342900" lvl="1" marL="914400" marR="0" rtl="0" algn="l">
              <a:lnSpc>
                <a:spcPct val="90000"/>
              </a:lnSpc>
              <a:spcBef>
                <a:spcPts val="400"/>
              </a:spcBef>
              <a:spcAft>
                <a:spcPts val="0"/>
              </a:spcAft>
              <a:buClr>
                <a:srgbClr val="000000"/>
              </a:buClr>
              <a:buSzPts val="1800"/>
              <a:buFont typeface="Arial"/>
              <a:buChar char="•"/>
              <a:defRPr b="0" i="0" sz="1800" u="none" cap="none" strike="noStrike">
                <a:solidFill>
                  <a:srgbClr val="000000"/>
                </a:solidFill>
                <a:latin typeface="Oswald"/>
                <a:ea typeface="Oswald"/>
                <a:cs typeface="Oswald"/>
                <a:sym typeface="Oswald"/>
              </a:defRPr>
            </a:lvl2pPr>
            <a:lvl3pPr indent="-323850" lvl="2" marL="1371600" marR="0" rtl="0" algn="l">
              <a:lnSpc>
                <a:spcPct val="90000"/>
              </a:lnSpc>
              <a:spcBef>
                <a:spcPts val="400"/>
              </a:spcBef>
              <a:spcAft>
                <a:spcPts val="0"/>
              </a:spcAft>
              <a:buClr>
                <a:srgbClr val="000000"/>
              </a:buClr>
              <a:buSzPts val="1500"/>
              <a:buFont typeface="Arial"/>
              <a:buChar char="•"/>
              <a:defRPr b="0" i="0" sz="1500" u="none" cap="none" strike="noStrike">
                <a:solidFill>
                  <a:srgbClr val="000000"/>
                </a:solidFill>
                <a:latin typeface="Oswald"/>
                <a:ea typeface="Oswald"/>
                <a:cs typeface="Oswald"/>
                <a:sym typeface="Oswald"/>
              </a:defRPr>
            </a:lvl3pPr>
            <a:lvl4pPr indent="-317500" lvl="3" marL="1828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4pPr>
            <a:lvl5pPr indent="-317500" lvl="4" marL="22860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5" name="Google Shape;125;p1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26" name="Google Shape;126;p16"/>
          <p:cNvCxnSpPr/>
          <p:nvPr/>
        </p:nvCxnSpPr>
        <p:spPr>
          <a:xfrm>
            <a:off x="629841" y="4752146"/>
            <a:ext cx="7885510" cy="0"/>
          </a:xfrm>
          <a:prstGeom prst="straightConnector1">
            <a:avLst/>
          </a:prstGeom>
          <a:noFill/>
          <a:ln cap="flat" cmpd="sng" w="19050">
            <a:solidFill>
              <a:srgbClr val="000000"/>
            </a:solidFill>
            <a:prstDash val="solid"/>
            <a:miter lim="800000"/>
            <a:headEnd len="sm" w="sm" type="none"/>
            <a:tailEnd len="sm" w="sm" type="none"/>
          </a:ln>
        </p:spPr>
      </p:cxnSp>
      <p:pic>
        <p:nvPicPr>
          <p:cNvPr id="127" name="Google Shape;127;p16"/>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
        <p:nvSpPr>
          <p:cNvPr id="128" name="Google Shape;128;p16"/>
          <p:cNvSpPr txBox="1"/>
          <p:nvPr>
            <p:ph type="title"/>
          </p:nvPr>
        </p:nvSpPr>
        <p:spPr>
          <a:xfrm>
            <a:off x="628650" y="273844"/>
            <a:ext cx="6564275" cy="823436"/>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300"/>
              <a:buFont typeface="Oswald"/>
              <a:buNone/>
              <a:defRPr b="1" i="0" sz="3300" u="none" cap="none" strike="noStrike">
                <a:solidFill>
                  <a:srgbClr val="000000"/>
                </a:solidFill>
                <a:latin typeface="Oswald"/>
                <a:ea typeface="Oswald"/>
                <a:cs typeface="Oswald"/>
                <a:sym typeface="Oswa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29" name="Google Shape;129;p16"/>
          <p:cNvSpPr txBox="1"/>
          <p:nvPr>
            <p:ph idx="11" type="ftr"/>
          </p:nvPr>
        </p:nvSpPr>
        <p:spPr>
          <a:xfrm>
            <a:off x="4898572" y="4897510"/>
            <a:ext cx="3086100" cy="104307"/>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19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35" name="Shape 235"/>
        <p:cNvGrpSpPr/>
        <p:nvPr/>
      </p:nvGrpSpPr>
      <p:grpSpPr>
        <a:xfrm>
          <a:off x="0" y="0"/>
          <a:ext cx="0" cy="0"/>
          <a:chOff x="0" y="0"/>
          <a:chExt cx="0" cy="0"/>
        </a:xfrm>
      </p:grpSpPr>
      <p:sp>
        <p:nvSpPr>
          <p:cNvPr id="236" name="Google Shape;23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37" name="Google Shape;237;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238" name="Google Shape;23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239" name="Google Shape;239;p31"/>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hyperlink" Target="http://www.amnesty.org/writeforright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4" name="Shape 284"/>
        <p:cNvGrpSpPr/>
        <p:nvPr/>
      </p:nvGrpSpPr>
      <p:grpSpPr>
        <a:xfrm>
          <a:off x="0" y="0"/>
          <a:ext cx="0" cy="0"/>
          <a:chOff x="0" y="0"/>
          <a:chExt cx="0" cy="0"/>
        </a:xfrm>
      </p:grpSpPr>
      <p:sp>
        <p:nvSpPr>
          <p:cNvPr id="285" name="Google Shape;285;p43"/>
          <p:cNvSpPr txBox="1"/>
          <p:nvPr/>
        </p:nvSpPr>
        <p:spPr>
          <a:xfrm>
            <a:off x="5012750" y="2644100"/>
            <a:ext cx="1126800" cy="636900"/>
          </a:xfrm>
          <a:prstGeom prst="rect">
            <a:avLst/>
          </a:prstGeom>
          <a:solidFill>
            <a:srgbClr val="0B5394"/>
          </a:solidFill>
          <a:ln>
            <a:noFill/>
          </a:ln>
        </p:spPr>
        <p:txBody>
          <a:bodyPr anchorCtr="0" anchor="t" bIns="72000" lIns="144000" spcFirstLastPara="1" rIns="0" wrap="square" tIns="144000">
            <a:spAutoFit/>
          </a:bodyPr>
          <a:lstStyle/>
          <a:p>
            <a:pPr indent="0" lvl="0" marL="0" marR="0" rtl="0" algn="l">
              <a:lnSpc>
                <a:spcPct val="80000"/>
              </a:lnSpc>
              <a:spcBef>
                <a:spcPts val="0"/>
              </a:spcBef>
              <a:spcAft>
                <a:spcPts val="0"/>
              </a:spcAft>
              <a:buClr>
                <a:schemeClr val="dk1"/>
              </a:buClr>
              <a:buSzPts val="1100"/>
              <a:buFont typeface="Arial"/>
              <a:buNone/>
            </a:pPr>
            <a:r>
              <a:rPr lang="en-GB" sz="1700">
                <a:solidFill>
                  <a:srgbClr val="FFFFFF"/>
                </a:solidFill>
                <a:latin typeface="Oswald"/>
                <a:ea typeface="Oswald"/>
                <a:cs typeface="Oswald"/>
                <a:sym typeface="Oswald"/>
              </a:rPr>
              <a:t>CIHAM ALI</a:t>
            </a:r>
            <a:endParaRPr sz="1700">
              <a:solidFill>
                <a:srgbClr val="FFFFFF"/>
              </a:solidFill>
              <a:latin typeface="Oswald"/>
              <a:ea typeface="Oswald"/>
              <a:cs typeface="Oswald"/>
              <a:sym typeface="Oswald"/>
            </a:endParaRPr>
          </a:p>
          <a:p>
            <a:pPr indent="0" lvl="0" marL="0" marR="0" rtl="0" algn="l">
              <a:lnSpc>
                <a:spcPct val="80000"/>
              </a:lnSpc>
              <a:spcBef>
                <a:spcPts val="0"/>
              </a:spcBef>
              <a:spcAft>
                <a:spcPts val="0"/>
              </a:spcAft>
              <a:buClr>
                <a:schemeClr val="dk1"/>
              </a:buClr>
              <a:buSzPts val="1100"/>
              <a:buFont typeface="Arial"/>
              <a:buNone/>
            </a:pPr>
            <a:r>
              <a:rPr lang="en-GB" sz="1700">
                <a:solidFill>
                  <a:srgbClr val="FFFFFF"/>
                </a:solidFill>
                <a:latin typeface="Oswald"/>
                <a:ea typeface="Oswald"/>
                <a:cs typeface="Oswald"/>
                <a:sym typeface="Oswald"/>
              </a:rPr>
              <a:t>ERITREA </a:t>
            </a:r>
            <a:endParaRPr sz="1700">
              <a:solidFill>
                <a:srgbClr val="FFFFFF"/>
              </a:solidFill>
              <a:latin typeface="Oswald"/>
              <a:ea typeface="Oswald"/>
              <a:cs typeface="Oswald"/>
              <a:sym typeface="Oswald"/>
            </a:endParaRPr>
          </a:p>
        </p:txBody>
      </p:sp>
      <p:sp>
        <p:nvSpPr>
          <p:cNvPr id="286" name="Google Shape;286;p43"/>
          <p:cNvSpPr txBox="1"/>
          <p:nvPr/>
        </p:nvSpPr>
        <p:spPr>
          <a:xfrm>
            <a:off x="4869875" y="3281000"/>
            <a:ext cx="3429600" cy="945300"/>
          </a:xfrm>
          <a:prstGeom prst="rect">
            <a:avLst/>
          </a:prstGeom>
          <a:solidFill>
            <a:srgbClr val="912073"/>
          </a:solidFill>
          <a:ln>
            <a:noFill/>
          </a:ln>
        </p:spPr>
        <p:txBody>
          <a:bodyPr anchorCtr="0" anchor="t" bIns="36000" lIns="144000" spcFirstLastPara="1" rIns="72000" wrap="square" tIns="144000">
            <a:spAutoFit/>
          </a:bodyPr>
          <a:lstStyle/>
          <a:p>
            <a:pPr indent="0" lvl="0" marL="0" marR="0" rtl="0" algn="l">
              <a:lnSpc>
                <a:spcPct val="80000"/>
              </a:lnSpc>
              <a:spcBef>
                <a:spcPts val="0"/>
              </a:spcBef>
              <a:spcAft>
                <a:spcPts val="0"/>
              </a:spcAft>
              <a:buClr>
                <a:srgbClr val="000000"/>
              </a:buClr>
              <a:buSzPts val="1400"/>
              <a:buFont typeface="Arial"/>
              <a:buNone/>
            </a:pPr>
            <a:r>
              <a:rPr lang="en-GB" sz="3100">
                <a:solidFill>
                  <a:schemeClr val="lt1"/>
                </a:solidFill>
                <a:latin typeface="Oswald"/>
                <a:ea typeface="Oswald"/>
                <a:cs typeface="Oswald"/>
                <a:sym typeface="Oswald"/>
              </a:rPr>
              <a:t>TAKEN AT 15 AND </a:t>
            </a:r>
            <a:r>
              <a:rPr lang="en-GB" sz="3100">
                <a:solidFill>
                  <a:srgbClr val="FFFF00"/>
                </a:solidFill>
                <a:latin typeface="Oswald"/>
                <a:ea typeface="Oswald"/>
                <a:cs typeface="Oswald"/>
                <a:sym typeface="Oswald"/>
              </a:rPr>
              <a:t>NEVER SEEN AGAIN</a:t>
            </a:r>
            <a:endParaRPr sz="3100">
              <a:solidFill>
                <a:srgbClr val="FFFF00"/>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2"/>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INTRODUCING </a:t>
            </a:r>
            <a:endParaRPr sz="1800"/>
          </a:p>
          <a:p>
            <a:pPr indent="0" lvl="0" marL="0" rtl="0" algn="l">
              <a:lnSpc>
                <a:spcPct val="90000"/>
              </a:lnSpc>
              <a:spcBef>
                <a:spcPts val="0"/>
              </a:spcBef>
              <a:spcAft>
                <a:spcPts val="0"/>
              </a:spcAft>
              <a:buClr>
                <a:srgbClr val="000000"/>
              </a:buClr>
              <a:buSzPts val="2800"/>
              <a:buFont typeface="Oswald"/>
              <a:buNone/>
            </a:pPr>
            <a:r>
              <a:rPr lang="en-GB" sz="1800"/>
              <a:t>CIHAM ALI</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37" name="Google Shape;437;p52"/>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38" name="Google Shape;438;p52"/>
          <p:cNvSpPr txBox="1"/>
          <p:nvPr/>
        </p:nvSpPr>
        <p:spPr>
          <a:xfrm>
            <a:off x="629850" y="1010350"/>
            <a:ext cx="7714200" cy="3167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Born in Los Angeles, USA, and raised in Eritrea, Ciham Ali had big dreams. A fan of Lady Gaga and the band Green Day, she was determined to become a fashion designer when she grew up. But at 15, her hopes were shattered.</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On 8 December 2012, Ciham was arrested at the Sudanese border as she tried to flee Eritrea. Her father Ali Abdu, then foreign minister under President Isaias Afwerki, had gone into exile just as the military attempted a coup against the government. The rumour was that Ali Abdu had supported the coup and Ciham may have been arrested in retaliation. </a:t>
            </a:r>
            <a:endParaRPr b="0" i="0" sz="1800" u="none" cap="none" strike="noStrike">
              <a:solidFill>
                <a:srgbClr val="000000"/>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3"/>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INTRODUCING </a:t>
            </a:r>
            <a:endParaRPr sz="1800"/>
          </a:p>
          <a:p>
            <a:pPr indent="0" lvl="0" marL="0" rtl="0" algn="l">
              <a:lnSpc>
                <a:spcPct val="90000"/>
              </a:lnSpc>
              <a:spcBef>
                <a:spcPts val="0"/>
              </a:spcBef>
              <a:spcAft>
                <a:spcPts val="0"/>
              </a:spcAft>
              <a:buClr>
                <a:srgbClr val="000000"/>
              </a:buClr>
              <a:buSzPts val="2800"/>
              <a:buFont typeface="Oswald"/>
              <a:buNone/>
            </a:pPr>
            <a:r>
              <a:rPr lang="en-GB" sz="1800"/>
              <a:t>CIHAM ALI</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44" name="Google Shape;444;p53"/>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45" name="Google Shape;445;p53"/>
          <p:cNvSpPr txBox="1"/>
          <p:nvPr/>
        </p:nvSpPr>
        <p:spPr>
          <a:xfrm>
            <a:off x="629850" y="1010350"/>
            <a:ext cx="7714200" cy="350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Nine years on and no one – not even her family – knows where Ciham is being held. She hasn’t been charged, nor has she been brought to trial. It’s as if she’s vanished. Eritrea is notorious for imprisoning people in underground containers where they suffer extreme cold and heat. There are reports of many people dying from torture, starvation, infection and other appalling treatment in these jails. While other children her age might have headed to college, Ciham has been suffering unknown horrors.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Although she’s a US citizen, Ciham has been ignored by the US government. So far, the USA has remained silent on her plight, even though they have the power to influence Eritrea. </a:t>
            </a:r>
            <a:endParaRPr b="0" i="0" sz="1800" u="none" cap="none" strike="noStrike">
              <a:solidFill>
                <a:srgbClr val="000000"/>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4"/>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spcBef>
                <a:spcPts val="0"/>
              </a:spcBef>
              <a:spcAft>
                <a:spcPts val="0"/>
              </a:spcAft>
              <a:buClr>
                <a:srgbClr val="000000"/>
              </a:buClr>
              <a:buSzPts val="2800"/>
              <a:buFont typeface="Oswald"/>
              <a:buNone/>
            </a:pPr>
            <a:r>
              <a:rPr lang="en-GB" sz="1800"/>
              <a:t>CIHAM ALI’S STORY</a:t>
            </a:r>
            <a:endParaRPr sz="1800"/>
          </a:p>
          <a:p>
            <a:pPr indent="0" lvl="0" marL="0" rtl="0" algn="l">
              <a:lnSpc>
                <a:spcPct val="90000"/>
              </a:lnSpc>
              <a:spcBef>
                <a:spcPts val="0"/>
              </a:spcBef>
              <a:spcAft>
                <a:spcPts val="0"/>
              </a:spcAft>
              <a:buClr>
                <a:srgbClr val="000000"/>
              </a:buClr>
              <a:buSzPts val="2800"/>
              <a:buFont typeface="Oswald"/>
              <a:buNone/>
            </a:pPr>
            <a:r>
              <a:rPr lang="en-GB" sz="1800"/>
              <a:t>-REACTION</a:t>
            </a: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51" name="Google Shape;451;p5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52" name="Google Shape;452;p54"/>
          <p:cNvSpPr txBox="1"/>
          <p:nvPr/>
        </p:nvSpPr>
        <p:spPr>
          <a:xfrm>
            <a:off x="540825" y="1236900"/>
            <a:ext cx="6996300" cy="284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2100"/>
              <a:buFont typeface="Arial"/>
              <a:buNone/>
            </a:pPr>
            <a:r>
              <a:rPr lang="en-GB" sz="2400">
                <a:latin typeface="Oswald"/>
                <a:ea typeface="Oswald"/>
                <a:cs typeface="Oswald"/>
                <a:sym typeface="Oswald"/>
              </a:rPr>
              <a:t>What most surprises you about Ciham’s story?</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
        <p:nvSpPr>
          <p:cNvPr id="453" name="Google Shape;453;p54"/>
          <p:cNvSpPr/>
          <p:nvPr/>
        </p:nvSpPr>
        <p:spPr>
          <a:xfrm>
            <a:off x="5843588" y="1487963"/>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54"/>
          <p:cNvSpPr/>
          <p:nvPr/>
        </p:nvSpPr>
        <p:spPr>
          <a:xfrm>
            <a:off x="6012107" y="1646712"/>
            <a:ext cx="1229400" cy="1179300"/>
          </a:xfrm>
          <a:prstGeom prst="foldedCorner">
            <a:avLst>
              <a:gd fmla="val 16667" name="adj"/>
            </a:avLst>
          </a:prstGeom>
          <a:solidFill>
            <a:srgbClr val="F18E28"/>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54"/>
          <p:cNvSpPr/>
          <p:nvPr/>
        </p:nvSpPr>
        <p:spPr>
          <a:xfrm>
            <a:off x="6205415" y="1830249"/>
            <a:ext cx="1229400" cy="1179300"/>
          </a:xfrm>
          <a:prstGeom prst="foldedCorner">
            <a:avLst>
              <a:gd fmla="val 16667" name="adj"/>
            </a:avLst>
          </a:prstGeom>
          <a:solidFill>
            <a:srgbClr val="AA89B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54"/>
          <p:cNvSpPr/>
          <p:nvPr/>
        </p:nvSpPr>
        <p:spPr>
          <a:xfrm>
            <a:off x="6398722" y="2013785"/>
            <a:ext cx="1229400" cy="1179300"/>
          </a:xfrm>
          <a:prstGeom prst="foldedCorner">
            <a:avLst>
              <a:gd fmla="val 16667" name="adj"/>
            </a:avLst>
          </a:prstGeom>
          <a:solidFill>
            <a:srgbClr val="BBD5E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54"/>
          <p:cNvSpPr/>
          <p:nvPr/>
        </p:nvSpPr>
        <p:spPr>
          <a:xfrm>
            <a:off x="6592030" y="2197322"/>
            <a:ext cx="1229400" cy="1179300"/>
          </a:xfrm>
          <a:prstGeom prst="foldedCorner">
            <a:avLst>
              <a:gd fmla="val 16667" name="adj"/>
            </a:avLst>
          </a:prstGeom>
          <a:solidFill>
            <a:srgbClr val="C7DAAD"/>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54"/>
          <p:cNvSpPr/>
          <p:nvPr/>
        </p:nvSpPr>
        <p:spPr>
          <a:xfrm>
            <a:off x="6785337" y="2380859"/>
            <a:ext cx="1229400" cy="1179300"/>
          </a:xfrm>
          <a:prstGeom prst="foldedCorner">
            <a:avLst>
              <a:gd fmla="val 16667" name="adj"/>
            </a:avLst>
          </a:prstGeom>
          <a:solidFill>
            <a:srgbClr val="EC6F6B"/>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54"/>
          <p:cNvSpPr/>
          <p:nvPr/>
        </p:nvSpPr>
        <p:spPr>
          <a:xfrm>
            <a:off x="6959175" y="2553450"/>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54"/>
          <p:cNvSpPr/>
          <p:nvPr/>
        </p:nvSpPr>
        <p:spPr>
          <a:xfrm>
            <a:off x="7155107" y="2789712"/>
            <a:ext cx="1229400" cy="1179300"/>
          </a:xfrm>
          <a:prstGeom prst="foldedCorner">
            <a:avLst>
              <a:gd fmla="val 16667" name="adj"/>
            </a:avLst>
          </a:prstGeom>
          <a:solidFill>
            <a:srgbClr val="F18E28"/>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54"/>
          <p:cNvSpPr/>
          <p:nvPr/>
        </p:nvSpPr>
        <p:spPr>
          <a:xfrm>
            <a:off x="7348415" y="2973249"/>
            <a:ext cx="1229400" cy="1179300"/>
          </a:xfrm>
          <a:prstGeom prst="foldedCorner">
            <a:avLst>
              <a:gd fmla="val 16667" name="adj"/>
            </a:avLst>
          </a:prstGeom>
          <a:solidFill>
            <a:srgbClr val="AA89B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54"/>
          <p:cNvSpPr/>
          <p:nvPr/>
        </p:nvSpPr>
        <p:spPr>
          <a:xfrm>
            <a:off x="7541722" y="3156785"/>
            <a:ext cx="1229400" cy="1179300"/>
          </a:xfrm>
          <a:prstGeom prst="foldedCorner">
            <a:avLst>
              <a:gd fmla="val 16667" name="adj"/>
            </a:avLst>
          </a:prstGeom>
          <a:solidFill>
            <a:srgbClr val="BBD5E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5"/>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CIHAM ALI’S STORY</a:t>
            </a:r>
            <a:endParaRPr sz="1800"/>
          </a:p>
          <a:p>
            <a:pPr indent="0" lvl="0" marL="0" rtl="0" algn="l">
              <a:lnSpc>
                <a:spcPct val="90000"/>
              </a:lnSpc>
              <a:spcBef>
                <a:spcPts val="0"/>
              </a:spcBef>
              <a:spcAft>
                <a:spcPts val="0"/>
              </a:spcAft>
              <a:buClr>
                <a:srgbClr val="000000"/>
              </a:buClr>
              <a:buSzPts val="2800"/>
              <a:buFont typeface="Oswald"/>
              <a:buNone/>
            </a:pPr>
            <a:r>
              <a:rPr lang="en-GB" sz="1800"/>
              <a:t>-REACTION</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68" name="Google Shape;468;p5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69" name="Google Shape;469;p55"/>
          <p:cNvSpPr txBox="1"/>
          <p:nvPr/>
        </p:nvSpPr>
        <p:spPr>
          <a:xfrm>
            <a:off x="629850" y="857950"/>
            <a:ext cx="7714200" cy="3415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How do you think she is feeling?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How do you think her family feels?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How do you feel?</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6"/>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WHICH HUMAN RIGHTS </a:t>
            </a:r>
            <a:br>
              <a:rPr lang="en-GB" sz="1800"/>
            </a:br>
            <a:r>
              <a:rPr lang="en-GB" sz="1800"/>
              <a:t>ARE VIOLATED</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75" name="Google Shape;475;p5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76" name="Google Shape;476;p56"/>
          <p:cNvSpPr txBox="1"/>
          <p:nvPr/>
        </p:nvSpPr>
        <p:spPr>
          <a:xfrm>
            <a:off x="629850" y="1367875"/>
            <a:ext cx="2484000" cy="2458500"/>
          </a:xfrm>
          <a:prstGeom prst="rect">
            <a:avLst/>
          </a:prstGeom>
          <a:noFill/>
          <a:ln>
            <a:noFill/>
          </a:ln>
        </p:spPr>
        <p:txBody>
          <a:bodyPr anchorCtr="0" anchor="t" bIns="91425" lIns="91425" spcFirstLastPara="1" rIns="91425" wrap="square" tIns="91425">
            <a:noAutofit/>
          </a:bodyPr>
          <a:lstStyle/>
          <a:p>
            <a:pPr indent="-230399" lvl="0" marL="230399" marR="0" rtl="0" algn="l">
              <a:lnSpc>
                <a:spcPct val="100000"/>
              </a:lnSpc>
              <a:spcBef>
                <a:spcPts val="0"/>
              </a:spcBef>
              <a:spcAft>
                <a:spcPts val="0"/>
              </a:spcAft>
              <a:buClr>
                <a:srgbClr val="000000"/>
              </a:buClr>
              <a:buSzPts val="1400"/>
              <a:buFont typeface="Oswald"/>
              <a:buAutoNum type="arabicPeriod"/>
            </a:pPr>
            <a:r>
              <a:rPr b="0" i="0" lang="en-GB" sz="1400" u="none" cap="none" strike="noStrike">
                <a:solidFill>
                  <a:srgbClr val="000000"/>
                </a:solidFill>
                <a:latin typeface="Oswald"/>
                <a:ea typeface="Oswald"/>
                <a:cs typeface="Oswald"/>
                <a:sym typeface="Oswald"/>
              </a:rPr>
              <a:t>Freedom and equality in dignity and rights</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a:pPr>
            <a:r>
              <a:rPr b="0" i="0" lang="en-GB" sz="1400" u="none" cap="none" strike="noStrike">
                <a:solidFill>
                  <a:srgbClr val="000000"/>
                </a:solidFill>
                <a:latin typeface="Oswald"/>
                <a:ea typeface="Oswald"/>
                <a:cs typeface="Oswald"/>
                <a:sym typeface="Oswald"/>
              </a:rPr>
              <a:t>Non-discrimination</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a:pPr>
            <a:r>
              <a:rPr b="0" i="0" lang="en-GB" sz="1400" u="none" cap="none" strike="noStrike">
                <a:solidFill>
                  <a:srgbClr val="000000"/>
                </a:solidFill>
                <a:latin typeface="Oswald"/>
                <a:ea typeface="Oswald"/>
                <a:cs typeface="Oswald"/>
                <a:sym typeface="Oswald"/>
              </a:rPr>
              <a:t>Right to life, liberty and security of person</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a:pPr>
            <a:r>
              <a:rPr b="0" i="0" lang="en-GB" sz="1400" u="none" cap="none" strike="noStrike">
                <a:solidFill>
                  <a:srgbClr val="000000"/>
                </a:solidFill>
                <a:latin typeface="Oswald"/>
                <a:ea typeface="Oswald"/>
                <a:cs typeface="Oswald"/>
                <a:sym typeface="Oswald"/>
              </a:rPr>
              <a:t>Freedom from slavery</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1500"/>
              </a:spcAft>
              <a:buClr>
                <a:srgbClr val="000000"/>
              </a:buClr>
              <a:buSzPts val="1400"/>
              <a:buFont typeface="Oswald"/>
              <a:buAutoNum type="arabicPeriod"/>
            </a:pPr>
            <a:r>
              <a:rPr b="0" i="0" lang="en-GB" sz="1400" u="none" cap="none" strike="noStrike">
                <a:solidFill>
                  <a:srgbClr val="000000"/>
                </a:solidFill>
                <a:latin typeface="Oswald"/>
                <a:ea typeface="Oswald"/>
                <a:cs typeface="Oswald"/>
                <a:sym typeface="Oswald"/>
              </a:rPr>
              <a:t>Freedom from torture</a:t>
            </a:r>
            <a:endParaRPr b="0" i="0" sz="1400" u="none" cap="none" strike="noStrike">
              <a:solidFill>
                <a:srgbClr val="000000"/>
              </a:solidFill>
              <a:latin typeface="Oswald"/>
              <a:ea typeface="Oswald"/>
              <a:cs typeface="Oswald"/>
              <a:sym typeface="Oswald"/>
            </a:endParaRPr>
          </a:p>
        </p:txBody>
      </p:sp>
      <p:sp>
        <p:nvSpPr>
          <p:cNvPr id="477" name="Google Shape;477;p56"/>
          <p:cNvSpPr txBox="1"/>
          <p:nvPr/>
        </p:nvSpPr>
        <p:spPr>
          <a:xfrm>
            <a:off x="3330588" y="1367875"/>
            <a:ext cx="2484000" cy="3022200"/>
          </a:xfrm>
          <a:prstGeom prst="rect">
            <a:avLst/>
          </a:prstGeom>
          <a:noFill/>
          <a:ln>
            <a:noFill/>
          </a:ln>
        </p:spPr>
        <p:txBody>
          <a:bodyPr anchorCtr="0" anchor="t" bIns="91425" lIns="91425" spcFirstLastPara="1" rIns="91425" wrap="square" tIns="91425">
            <a:noAutofit/>
          </a:bodyPr>
          <a:lstStyle/>
          <a:p>
            <a:pPr indent="-230399" lvl="0" marL="230399" marR="0" rtl="0" algn="l">
              <a:lnSpc>
                <a:spcPct val="100000"/>
              </a:lnSpc>
              <a:spcBef>
                <a:spcPts val="0"/>
              </a:spcBef>
              <a:spcAft>
                <a:spcPts val="0"/>
              </a:spcAft>
              <a:buClr>
                <a:srgbClr val="000000"/>
              </a:buClr>
              <a:buSzPts val="1400"/>
              <a:buFont typeface="Oswald"/>
              <a:buAutoNum type="arabicPeriod" startAt="6"/>
            </a:pPr>
            <a:r>
              <a:rPr b="0" i="0" lang="en-GB" sz="1400" u="none" cap="none" strike="noStrike">
                <a:solidFill>
                  <a:srgbClr val="000000"/>
                </a:solidFill>
                <a:latin typeface="Oswald"/>
                <a:ea typeface="Oswald"/>
                <a:cs typeface="Oswald"/>
                <a:sym typeface="Oswald"/>
              </a:rPr>
              <a:t>All are protected by the law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startAt="6"/>
            </a:pPr>
            <a:r>
              <a:rPr b="0" i="0" lang="en-GB" sz="1400" u="none" cap="none" strike="noStrike">
                <a:solidFill>
                  <a:srgbClr val="000000"/>
                </a:solidFill>
                <a:latin typeface="Oswald"/>
                <a:ea typeface="Oswald"/>
                <a:cs typeface="Oswald"/>
                <a:sym typeface="Oswald"/>
              </a:rPr>
              <a:t>All are equal before the law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startAt="6"/>
            </a:pPr>
            <a:r>
              <a:rPr b="0" i="0" lang="en-GB" sz="1400" u="none" cap="none" strike="noStrike">
                <a:solidFill>
                  <a:srgbClr val="000000"/>
                </a:solidFill>
                <a:latin typeface="Oswald"/>
                <a:ea typeface="Oswald"/>
                <a:cs typeface="Oswald"/>
                <a:sym typeface="Oswald"/>
              </a:rPr>
              <a:t>A remedy when rights have been violated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startAt="6"/>
            </a:pPr>
            <a:r>
              <a:rPr b="0" i="0" lang="en-GB" sz="1400" u="none" cap="none" strike="noStrike">
                <a:solidFill>
                  <a:srgbClr val="000000"/>
                </a:solidFill>
                <a:latin typeface="Oswald"/>
                <a:ea typeface="Oswald"/>
                <a:cs typeface="Oswald"/>
                <a:sym typeface="Oswald"/>
              </a:rPr>
              <a:t>No unjust detention, imprisonment or exile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1500"/>
              </a:spcAft>
              <a:buClr>
                <a:srgbClr val="000000"/>
              </a:buClr>
              <a:buSzPts val="1400"/>
              <a:buFont typeface="Oswald"/>
              <a:buAutoNum type="arabicPeriod" startAt="6"/>
            </a:pPr>
            <a:r>
              <a:rPr b="0" i="0" lang="en-GB" sz="1400" u="none" cap="none" strike="noStrike">
                <a:solidFill>
                  <a:srgbClr val="000000"/>
                </a:solidFill>
                <a:latin typeface="Oswald"/>
                <a:ea typeface="Oswald"/>
                <a:cs typeface="Oswald"/>
                <a:sym typeface="Oswald"/>
              </a:rPr>
              <a:t>Right to a fair trial </a:t>
            </a:r>
            <a:endParaRPr b="0" i="0" sz="1400" u="none" cap="none" strike="noStrike">
              <a:solidFill>
                <a:srgbClr val="000000"/>
              </a:solidFill>
              <a:latin typeface="Oswald"/>
              <a:ea typeface="Oswald"/>
              <a:cs typeface="Oswald"/>
              <a:sym typeface="Oswald"/>
            </a:endParaRPr>
          </a:p>
        </p:txBody>
      </p:sp>
      <p:sp>
        <p:nvSpPr>
          <p:cNvPr id="478" name="Google Shape;478;p56"/>
          <p:cNvSpPr txBox="1"/>
          <p:nvPr/>
        </p:nvSpPr>
        <p:spPr>
          <a:xfrm>
            <a:off x="6031325" y="1367950"/>
            <a:ext cx="2484000" cy="3022200"/>
          </a:xfrm>
          <a:prstGeom prst="rect">
            <a:avLst/>
          </a:prstGeom>
          <a:noFill/>
          <a:ln>
            <a:noFill/>
          </a:ln>
        </p:spPr>
        <p:txBody>
          <a:bodyPr anchorCtr="0" anchor="t" bIns="91425" lIns="91425" spcFirstLastPara="1" rIns="91425" wrap="square" tIns="91425">
            <a:noAutofit/>
          </a:bodyPr>
          <a:lstStyle/>
          <a:p>
            <a:pPr indent="-230399" lvl="0" marL="230399" marR="0" rtl="0" algn="l">
              <a:lnSpc>
                <a:spcPct val="100000"/>
              </a:lnSpc>
              <a:spcBef>
                <a:spcPts val="0"/>
              </a:spcBef>
              <a:spcAft>
                <a:spcPts val="0"/>
              </a:spcAft>
              <a:buClr>
                <a:srgbClr val="000000"/>
              </a:buClr>
              <a:buSzPts val="1400"/>
              <a:buFont typeface="Oswald"/>
              <a:buAutoNum type="arabicPeriod" startAt="11"/>
            </a:pPr>
            <a:r>
              <a:rPr b="0" i="0" lang="en-GB" sz="1400" u="none" cap="none" strike="noStrike">
                <a:solidFill>
                  <a:srgbClr val="000000"/>
                </a:solidFill>
                <a:latin typeface="Oswald"/>
                <a:ea typeface="Oswald"/>
                <a:cs typeface="Oswald"/>
                <a:sym typeface="Oswald"/>
              </a:rPr>
              <a:t>Innocent until proven guilty</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startAt="11"/>
            </a:pPr>
            <a:r>
              <a:rPr b="0" i="0" lang="en-GB" sz="1400" u="none" cap="none" strike="noStrike">
                <a:solidFill>
                  <a:srgbClr val="000000"/>
                </a:solidFill>
                <a:latin typeface="Oswald"/>
                <a:ea typeface="Oswald"/>
                <a:cs typeface="Oswald"/>
                <a:sym typeface="Oswald"/>
              </a:rPr>
              <a:t>Privacy and the right to home and family life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startAt="11"/>
            </a:pPr>
            <a:r>
              <a:rPr b="0" i="0" lang="en-GB" sz="1400" u="none" cap="none" strike="noStrike">
                <a:solidFill>
                  <a:srgbClr val="000000"/>
                </a:solidFill>
                <a:latin typeface="Oswald"/>
                <a:ea typeface="Oswald"/>
                <a:cs typeface="Oswald"/>
                <a:sym typeface="Oswald"/>
              </a:rPr>
              <a:t>Freedom to live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startAt="11"/>
            </a:pPr>
            <a:r>
              <a:rPr b="0" i="0" lang="en-GB" sz="1400" u="none" cap="none" strike="noStrike">
                <a:solidFill>
                  <a:srgbClr val="000000"/>
                </a:solidFill>
                <a:latin typeface="Oswald"/>
                <a:ea typeface="Oswald"/>
                <a:cs typeface="Oswald"/>
                <a:sym typeface="Oswald"/>
              </a:rPr>
              <a:t>Right to travel freely within state borders and to other countries</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1500"/>
              </a:spcAft>
              <a:buClr>
                <a:srgbClr val="000000"/>
              </a:buClr>
              <a:buSzPts val="1400"/>
              <a:buFont typeface="Oswald"/>
              <a:buAutoNum type="arabicPeriod" startAt="11"/>
            </a:pPr>
            <a:r>
              <a:rPr b="0" i="0" lang="en-GB" sz="1400" u="none" cap="none" strike="noStrike">
                <a:solidFill>
                  <a:srgbClr val="000000"/>
                </a:solidFill>
                <a:latin typeface="Oswald"/>
                <a:ea typeface="Oswald"/>
                <a:cs typeface="Oswald"/>
                <a:sym typeface="Oswald"/>
              </a:rPr>
              <a:t>Right to a nationality</a:t>
            </a:r>
            <a:endParaRPr b="0" i="0" sz="1400" u="none" cap="none" strike="noStrike">
              <a:solidFill>
                <a:srgbClr val="000000"/>
              </a:solidFill>
              <a:latin typeface="Oswald"/>
              <a:ea typeface="Oswald"/>
              <a:cs typeface="Oswald"/>
              <a:sym typeface="Oswald"/>
            </a:endParaRPr>
          </a:p>
        </p:txBody>
      </p:sp>
      <p:sp>
        <p:nvSpPr>
          <p:cNvPr id="479" name="Google Shape;479;p56"/>
          <p:cNvSpPr/>
          <p:nvPr/>
        </p:nvSpPr>
        <p:spPr>
          <a:xfrm>
            <a:off x="6269375" y="415388"/>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56"/>
          <p:cNvSpPr/>
          <p:nvPr/>
        </p:nvSpPr>
        <p:spPr>
          <a:xfrm>
            <a:off x="6421775" y="567788"/>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56"/>
          <p:cNvSpPr/>
          <p:nvPr/>
        </p:nvSpPr>
        <p:spPr>
          <a:xfrm>
            <a:off x="6574175" y="720188"/>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56"/>
          <p:cNvSpPr/>
          <p:nvPr/>
        </p:nvSpPr>
        <p:spPr>
          <a:xfrm>
            <a:off x="6802775" y="442850"/>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56"/>
          <p:cNvSpPr/>
          <p:nvPr/>
        </p:nvSpPr>
        <p:spPr>
          <a:xfrm>
            <a:off x="6955175" y="595250"/>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56"/>
          <p:cNvSpPr/>
          <p:nvPr/>
        </p:nvSpPr>
        <p:spPr>
          <a:xfrm>
            <a:off x="7107575" y="747650"/>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56"/>
          <p:cNvSpPr/>
          <p:nvPr/>
        </p:nvSpPr>
        <p:spPr>
          <a:xfrm>
            <a:off x="6726575" y="872588"/>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56"/>
          <p:cNvSpPr/>
          <p:nvPr/>
        </p:nvSpPr>
        <p:spPr>
          <a:xfrm>
            <a:off x="7259975" y="900050"/>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57"/>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WHICH HUMAN RIGHTS </a:t>
            </a:r>
            <a:br>
              <a:rPr lang="en-GB" sz="1800"/>
            </a:br>
            <a:r>
              <a:rPr lang="en-GB" sz="1800"/>
              <a:t>ARE VIOLATED</a:t>
            </a:r>
            <a:endParaRPr sz="1800"/>
          </a:p>
          <a:p>
            <a:pPr indent="0" lvl="0" marL="0" rtl="0" algn="l">
              <a:lnSpc>
                <a:spcPct val="90000"/>
              </a:lnSpc>
              <a:spcBef>
                <a:spcPts val="0"/>
              </a:spcBef>
              <a:spcAft>
                <a:spcPts val="0"/>
              </a:spcAft>
              <a:buClr>
                <a:srgbClr val="000000"/>
              </a:buClr>
              <a:buSzPts val="1500"/>
              <a:buFont typeface="Oswald"/>
              <a:buNone/>
            </a:pPr>
            <a:r>
              <a:t/>
            </a:r>
            <a:endParaRPr sz="1100"/>
          </a:p>
          <a:p>
            <a:pPr indent="0" lvl="0" marL="0" rtl="0" algn="l">
              <a:lnSpc>
                <a:spcPct val="90000"/>
              </a:lnSpc>
              <a:spcBef>
                <a:spcPts val="0"/>
              </a:spcBef>
              <a:spcAft>
                <a:spcPts val="0"/>
              </a:spcAft>
              <a:buClr>
                <a:srgbClr val="000000"/>
              </a:buClr>
              <a:buSzPts val="1500"/>
              <a:buFont typeface="Oswald"/>
              <a:buNone/>
            </a:pPr>
            <a:r>
              <a:t/>
            </a:r>
            <a:endParaRPr sz="1800"/>
          </a:p>
        </p:txBody>
      </p:sp>
      <p:sp>
        <p:nvSpPr>
          <p:cNvPr id="492" name="Google Shape;492;p5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93" name="Google Shape;493;p57"/>
          <p:cNvSpPr txBox="1"/>
          <p:nvPr/>
        </p:nvSpPr>
        <p:spPr>
          <a:xfrm>
            <a:off x="629850" y="1367875"/>
            <a:ext cx="2484000" cy="3022200"/>
          </a:xfrm>
          <a:prstGeom prst="rect">
            <a:avLst/>
          </a:prstGeom>
          <a:noFill/>
          <a:ln>
            <a:noFill/>
          </a:ln>
        </p:spPr>
        <p:txBody>
          <a:bodyPr anchorCtr="0" anchor="t" bIns="91425" lIns="91425" spcFirstLastPara="1" rIns="91425" wrap="square" tIns="91425">
            <a:noAutofit/>
          </a:bodyPr>
          <a:lstStyle/>
          <a:p>
            <a:pPr indent="-230399" lvl="0" marL="230399" marR="0" rtl="0" algn="l">
              <a:lnSpc>
                <a:spcPct val="100000"/>
              </a:lnSpc>
              <a:spcBef>
                <a:spcPts val="0"/>
              </a:spcBef>
              <a:spcAft>
                <a:spcPts val="0"/>
              </a:spcAft>
              <a:buClr>
                <a:srgbClr val="000000"/>
              </a:buClr>
              <a:buSzPts val="1400"/>
              <a:buFont typeface="Oswald"/>
              <a:buAutoNum type="arabicPeriod" startAt="16"/>
            </a:pPr>
            <a:r>
              <a:rPr b="0" i="0" lang="en-GB" sz="1400" u="none" cap="none" strike="noStrike">
                <a:solidFill>
                  <a:srgbClr val="000000"/>
                </a:solidFill>
                <a:latin typeface="Oswald"/>
                <a:ea typeface="Oswald"/>
                <a:cs typeface="Oswald"/>
                <a:sym typeface="Oswald"/>
              </a:rPr>
              <a:t>Right to marry and start a family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16"/>
            </a:pPr>
            <a:r>
              <a:rPr b="0" i="0" lang="en-GB" sz="1400" u="none" cap="none" strike="noStrike">
                <a:solidFill>
                  <a:srgbClr val="000000"/>
                </a:solidFill>
                <a:latin typeface="Oswald"/>
                <a:ea typeface="Oswald"/>
                <a:cs typeface="Oswald"/>
                <a:sym typeface="Oswald"/>
              </a:rPr>
              <a:t>Right to own property and possessions</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16"/>
            </a:pPr>
            <a:r>
              <a:rPr b="0" i="0" lang="en-GB" sz="1400" u="none" cap="none" strike="noStrike">
                <a:solidFill>
                  <a:srgbClr val="000000"/>
                </a:solidFill>
                <a:latin typeface="Oswald"/>
                <a:ea typeface="Oswald"/>
                <a:cs typeface="Oswald"/>
                <a:sym typeface="Oswald"/>
              </a:rPr>
              <a:t>Freedom of belief (including religious belief)</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16"/>
            </a:pPr>
            <a:r>
              <a:rPr b="0" i="0" lang="en-GB" sz="1400" u="none" cap="none" strike="noStrike">
                <a:solidFill>
                  <a:srgbClr val="000000"/>
                </a:solidFill>
                <a:latin typeface="Oswald"/>
                <a:ea typeface="Oswald"/>
                <a:cs typeface="Oswald"/>
                <a:sym typeface="Oswald"/>
              </a:rPr>
              <a:t>Freedom of expression and the right to spread information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1000"/>
              </a:spcAft>
              <a:buClr>
                <a:srgbClr val="000000"/>
              </a:buClr>
              <a:buSzPts val="1400"/>
              <a:buFont typeface="Oswald"/>
              <a:buAutoNum type="arabicPeriod" startAt="16"/>
            </a:pPr>
            <a:r>
              <a:rPr b="0" i="0" lang="en-GB" sz="1400" u="none" cap="none" strike="noStrike">
                <a:solidFill>
                  <a:srgbClr val="000000"/>
                </a:solidFill>
                <a:latin typeface="Oswald"/>
                <a:ea typeface="Oswald"/>
                <a:cs typeface="Oswald"/>
                <a:sym typeface="Oswald"/>
              </a:rPr>
              <a:t>Freedom to join associations and meet with others in a peaceful way </a:t>
            </a:r>
            <a:endParaRPr b="0" i="0" sz="1400" u="none" cap="none" strike="noStrike">
              <a:solidFill>
                <a:srgbClr val="000000"/>
              </a:solidFill>
              <a:latin typeface="Oswald"/>
              <a:ea typeface="Oswald"/>
              <a:cs typeface="Oswald"/>
              <a:sym typeface="Oswald"/>
            </a:endParaRPr>
          </a:p>
        </p:txBody>
      </p:sp>
      <p:sp>
        <p:nvSpPr>
          <p:cNvPr id="494" name="Google Shape;494;p57"/>
          <p:cNvSpPr txBox="1"/>
          <p:nvPr/>
        </p:nvSpPr>
        <p:spPr>
          <a:xfrm>
            <a:off x="3330013" y="1367875"/>
            <a:ext cx="2484000" cy="3022200"/>
          </a:xfrm>
          <a:prstGeom prst="rect">
            <a:avLst/>
          </a:prstGeom>
          <a:noFill/>
          <a:ln>
            <a:noFill/>
          </a:ln>
        </p:spPr>
        <p:txBody>
          <a:bodyPr anchorCtr="0" anchor="t" bIns="91425" lIns="91425" spcFirstLastPara="1" rIns="91425" wrap="square" tIns="91425">
            <a:noAutofit/>
          </a:bodyPr>
          <a:lstStyle/>
          <a:p>
            <a:pPr indent="-230399" lvl="0" marL="230399" marR="0" rtl="0" algn="l">
              <a:lnSpc>
                <a:spcPct val="100000"/>
              </a:lnSpc>
              <a:spcBef>
                <a:spcPts val="0"/>
              </a:spcBef>
              <a:spcAft>
                <a:spcPts val="0"/>
              </a:spcAft>
              <a:buClr>
                <a:srgbClr val="000000"/>
              </a:buClr>
              <a:buSzPts val="1400"/>
              <a:buFont typeface="Oswald"/>
              <a:buAutoNum type="arabicPeriod" startAt="21"/>
            </a:pPr>
            <a:r>
              <a:rPr b="0" i="0" lang="en-GB" sz="1400" u="none" cap="none" strike="noStrike">
                <a:solidFill>
                  <a:srgbClr val="000000"/>
                </a:solidFill>
                <a:latin typeface="Oswald"/>
                <a:ea typeface="Oswald"/>
                <a:cs typeface="Oswald"/>
                <a:sym typeface="Oswald"/>
              </a:rPr>
              <a:t>Right to take part in the government of your country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21"/>
            </a:pPr>
            <a:r>
              <a:rPr b="0" i="0" lang="en-GB" sz="1400" u="none" cap="none" strike="noStrike">
                <a:solidFill>
                  <a:srgbClr val="000000"/>
                </a:solidFill>
                <a:latin typeface="Oswald"/>
                <a:ea typeface="Oswald"/>
                <a:cs typeface="Oswald"/>
                <a:sym typeface="Oswald"/>
              </a:rPr>
              <a:t>Right to social security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21"/>
            </a:pPr>
            <a:r>
              <a:rPr b="0" i="0" lang="en-GB" sz="1400" u="none" cap="none" strike="noStrike">
                <a:solidFill>
                  <a:srgbClr val="000000"/>
                </a:solidFill>
                <a:latin typeface="Oswald"/>
                <a:ea typeface="Oswald"/>
                <a:cs typeface="Oswald"/>
                <a:sym typeface="Oswald"/>
              </a:rPr>
              <a:t>Right to work for a fair wage and join a trade union</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21"/>
            </a:pPr>
            <a:r>
              <a:rPr b="0" i="0" lang="en-GB" sz="1400" u="none" cap="none" strike="noStrike">
                <a:solidFill>
                  <a:srgbClr val="000000"/>
                </a:solidFill>
                <a:latin typeface="Oswald"/>
                <a:ea typeface="Oswald"/>
                <a:cs typeface="Oswald"/>
                <a:sym typeface="Oswald"/>
              </a:rPr>
              <a:t>Right to rest and leisure</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1000"/>
              </a:spcAft>
              <a:buClr>
                <a:srgbClr val="000000"/>
              </a:buClr>
              <a:buSzPts val="1400"/>
              <a:buFont typeface="Oswald"/>
              <a:buAutoNum type="arabicPeriod" startAt="21"/>
            </a:pPr>
            <a:r>
              <a:rPr b="0" i="0" lang="en-GB" sz="1400" u="none" cap="none" strike="noStrike">
                <a:solidFill>
                  <a:srgbClr val="000000"/>
                </a:solidFill>
                <a:latin typeface="Oswald"/>
                <a:ea typeface="Oswald"/>
                <a:cs typeface="Oswald"/>
                <a:sym typeface="Oswald"/>
              </a:rPr>
              <a:t>Right to an adequate standard of living</a:t>
            </a:r>
            <a:endParaRPr b="0" i="0" sz="1400" u="none" cap="none" strike="noStrike">
              <a:solidFill>
                <a:srgbClr val="000000"/>
              </a:solidFill>
              <a:latin typeface="Oswald"/>
              <a:ea typeface="Oswald"/>
              <a:cs typeface="Oswald"/>
              <a:sym typeface="Oswald"/>
            </a:endParaRPr>
          </a:p>
        </p:txBody>
      </p:sp>
      <p:sp>
        <p:nvSpPr>
          <p:cNvPr id="495" name="Google Shape;495;p57"/>
          <p:cNvSpPr txBox="1"/>
          <p:nvPr/>
        </p:nvSpPr>
        <p:spPr>
          <a:xfrm>
            <a:off x="6030175" y="1367875"/>
            <a:ext cx="2484000" cy="3022200"/>
          </a:xfrm>
          <a:prstGeom prst="rect">
            <a:avLst/>
          </a:prstGeom>
          <a:noFill/>
          <a:ln>
            <a:noFill/>
          </a:ln>
        </p:spPr>
        <p:txBody>
          <a:bodyPr anchorCtr="0" anchor="t" bIns="91425" lIns="91425" spcFirstLastPara="1" rIns="91425" wrap="square" tIns="91425">
            <a:noAutofit/>
          </a:bodyPr>
          <a:lstStyle/>
          <a:p>
            <a:pPr indent="-230399" lvl="0" marL="230399" marR="0" rtl="0" algn="l">
              <a:lnSpc>
                <a:spcPct val="100000"/>
              </a:lnSpc>
              <a:spcBef>
                <a:spcPts val="0"/>
              </a:spcBef>
              <a:spcAft>
                <a:spcPts val="0"/>
              </a:spcAft>
              <a:buClr>
                <a:srgbClr val="000000"/>
              </a:buClr>
              <a:buSzPts val="1400"/>
              <a:buFont typeface="Oswald"/>
              <a:buAutoNum type="arabicPeriod" startAt="26"/>
            </a:pPr>
            <a:r>
              <a:rPr b="0" i="0" lang="en-GB" sz="1400" u="none" cap="none" strike="noStrike">
                <a:solidFill>
                  <a:srgbClr val="000000"/>
                </a:solidFill>
                <a:latin typeface="Oswald"/>
                <a:ea typeface="Oswald"/>
                <a:cs typeface="Oswald"/>
                <a:sym typeface="Oswald"/>
              </a:rPr>
              <a:t>Right to education</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26"/>
            </a:pPr>
            <a:r>
              <a:rPr b="0" i="0" lang="en-GB" sz="1400" u="none" cap="none" strike="noStrike">
                <a:solidFill>
                  <a:srgbClr val="000000"/>
                </a:solidFill>
                <a:latin typeface="Oswald"/>
                <a:ea typeface="Oswald"/>
                <a:cs typeface="Oswald"/>
                <a:sym typeface="Oswald"/>
              </a:rPr>
              <a:t>Right to share in your community’s cultural life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26"/>
            </a:pPr>
            <a:r>
              <a:rPr b="0" i="0" lang="en-GB" sz="1400" u="none" cap="none" strike="noStrike">
                <a:solidFill>
                  <a:srgbClr val="000000"/>
                </a:solidFill>
                <a:latin typeface="Oswald"/>
                <a:ea typeface="Oswald"/>
                <a:cs typeface="Oswald"/>
                <a:sym typeface="Oswald"/>
              </a:rPr>
              <a:t>Right to an international order where all these rights can be fully realized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26"/>
            </a:pPr>
            <a:r>
              <a:rPr b="0" i="0" lang="en-GB" sz="1400" u="none" cap="none" strike="noStrike">
                <a:solidFill>
                  <a:srgbClr val="000000"/>
                </a:solidFill>
                <a:latin typeface="Oswald"/>
                <a:ea typeface="Oswald"/>
                <a:cs typeface="Oswald"/>
                <a:sym typeface="Oswald"/>
              </a:rPr>
              <a:t>Responsibility to respect the rights of others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1000"/>
              </a:spcAft>
              <a:buClr>
                <a:srgbClr val="000000"/>
              </a:buClr>
              <a:buSzPts val="1400"/>
              <a:buFont typeface="Oswald"/>
              <a:buAutoNum type="arabicPeriod" startAt="26"/>
            </a:pPr>
            <a:r>
              <a:rPr b="0" i="0" lang="en-GB" sz="1400" u="none" cap="none" strike="noStrike">
                <a:solidFill>
                  <a:srgbClr val="000000"/>
                </a:solidFill>
                <a:latin typeface="Oswald"/>
                <a:ea typeface="Oswald"/>
                <a:cs typeface="Oswald"/>
                <a:sym typeface="Oswald"/>
              </a:rPr>
              <a:t>No taking away any of these rights! </a:t>
            </a:r>
            <a:endParaRPr b="0" i="0" sz="1400" u="none" cap="none" strike="noStrike">
              <a:solidFill>
                <a:srgbClr val="000000"/>
              </a:solidFill>
              <a:latin typeface="Oswald"/>
              <a:ea typeface="Oswald"/>
              <a:cs typeface="Oswald"/>
              <a:sym typeface="Oswald"/>
            </a:endParaRPr>
          </a:p>
        </p:txBody>
      </p:sp>
      <p:sp>
        <p:nvSpPr>
          <p:cNvPr id="496" name="Google Shape;496;p57"/>
          <p:cNvSpPr/>
          <p:nvPr/>
        </p:nvSpPr>
        <p:spPr>
          <a:xfrm>
            <a:off x="6269375" y="415388"/>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57"/>
          <p:cNvSpPr/>
          <p:nvPr/>
        </p:nvSpPr>
        <p:spPr>
          <a:xfrm>
            <a:off x="6421775" y="567788"/>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57"/>
          <p:cNvSpPr/>
          <p:nvPr/>
        </p:nvSpPr>
        <p:spPr>
          <a:xfrm>
            <a:off x="6574175" y="720188"/>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57"/>
          <p:cNvSpPr/>
          <p:nvPr/>
        </p:nvSpPr>
        <p:spPr>
          <a:xfrm>
            <a:off x="6802775" y="442850"/>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57"/>
          <p:cNvSpPr/>
          <p:nvPr/>
        </p:nvSpPr>
        <p:spPr>
          <a:xfrm>
            <a:off x="6955175" y="595250"/>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57"/>
          <p:cNvSpPr/>
          <p:nvPr/>
        </p:nvSpPr>
        <p:spPr>
          <a:xfrm>
            <a:off x="7107575" y="747650"/>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57"/>
          <p:cNvSpPr/>
          <p:nvPr/>
        </p:nvSpPr>
        <p:spPr>
          <a:xfrm>
            <a:off x="6726575" y="872588"/>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57"/>
          <p:cNvSpPr/>
          <p:nvPr/>
        </p:nvSpPr>
        <p:spPr>
          <a:xfrm>
            <a:off x="7259975" y="900050"/>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58"/>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ENFORCED </a:t>
            </a:r>
            <a:endParaRPr sz="1800"/>
          </a:p>
          <a:p>
            <a:pPr indent="0" lvl="0" marL="0" rtl="0" algn="l">
              <a:lnSpc>
                <a:spcPct val="90000"/>
              </a:lnSpc>
              <a:spcBef>
                <a:spcPts val="0"/>
              </a:spcBef>
              <a:spcAft>
                <a:spcPts val="0"/>
              </a:spcAft>
              <a:buSzPts val="1500"/>
              <a:buNone/>
            </a:pPr>
            <a:r>
              <a:rPr lang="en-GB" sz="1800"/>
              <a:t>DISAPPEARANCES</a:t>
            </a:r>
            <a:endParaRPr sz="1800"/>
          </a:p>
          <a:p>
            <a:pPr indent="0" lvl="0" marL="0" rtl="0" algn="l">
              <a:lnSpc>
                <a:spcPct val="90000"/>
              </a:lnSpc>
              <a:spcBef>
                <a:spcPts val="0"/>
              </a:spcBef>
              <a:spcAft>
                <a:spcPts val="0"/>
              </a:spcAft>
              <a:buSzPts val="1500"/>
              <a:buNone/>
            </a:pPr>
            <a:r>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09" name="Google Shape;509;p5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10" name="Google Shape;510;p58"/>
          <p:cNvSpPr txBox="1"/>
          <p:nvPr/>
        </p:nvSpPr>
        <p:spPr>
          <a:xfrm>
            <a:off x="629850" y="1437075"/>
            <a:ext cx="7714200" cy="30792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An enforced disappearance is when a person is </a:t>
            </a:r>
            <a:r>
              <a:rPr b="1" i="0" lang="en-GB" sz="2100" u="none" cap="none" strike="noStrike">
                <a:solidFill>
                  <a:srgbClr val="000000"/>
                </a:solidFill>
                <a:latin typeface="Oswald"/>
                <a:ea typeface="Oswald"/>
                <a:cs typeface="Oswald"/>
                <a:sym typeface="Oswald"/>
              </a:rPr>
              <a:t>abducted or detained by, or with the knowledge of, state authorities, and the authorities then refuse to say where the person is or what has happened to them</a:t>
            </a:r>
            <a:r>
              <a:rPr b="0" i="0" lang="en-GB" sz="2100" u="none" cap="none" strike="noStrike">
                <a:solidFill>
                  <a:srgbClr val="000000"/>
                </a:solidFill>
                <a:latin typeface="Oswald"/>
                <a:ea typeface="Oswald"/>
                <a:cs typeface="Oswald"/>
                <a:sym typeface="Oswald"/>
              </a:rPr>
              <a:t>. Enforced disappearances sometimes last for years; in some cases, the person is never seen again. The disappeared person is therefore outside the protection of the law, putting all their human rights at risk, including: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9"/>
          <p:cNvSpPr txBox="1"/>
          <p:nvPr>
            <p:ph type="title"/>
          </p:nvPr>
        </p:nvSpPr>
        <p:spPr>
          <a:xfrm>
            <a:off x="541491" y="329364"/>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16" name="Google Shape;516;p59"/>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17" name="Google Shape;517;p59"/>
          <p:cNvSpPr/>
          <p:nvPr/>
        </p:nvSpPr>
        <p:spPr>
          <a:xfrm>
            <a:off x="87350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19: Right to freedom of expression</a:t>
            </a:r>
            <a:endParaRPr b="0" i="0" sz="1400" u="none" cap="none" strike="noStrike">
              <a:solidFill>
                <a:srgbClr val="000000"/>
              </a:solidFill>
              <a:latin typeface="Arial"/>
              <a:ea typeface="Arial"/>
              <a:cs typeface="Arial"/>
              <a:sym typeface="Arial"/>
            </a:endParaRPr>
          </a:p>
        </p:txBody>
      </p:sp>
      <p:sp>
        <p:nvSpPr>
          <p:cNvPr id="518" name="Google Shape;518;p59"/>
          <p:cNvSpPr/>
          <p:nvPr/>
        </p:nvSpPr>
        <p:spPr>
          <a:xfrm>
            <a:off x="283665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24: Right to rest and leisure</a:t>
            </a:r>
            <a:endParaRPr b="0" i="0" sz="1400" u="none" cap="none" strike="noStrike">
              <a:solidFill>
                <a:srgbClr val="000000"/>
              </a:solidFill>
              <a:latin typeface="Arial"/>
              <a:ea typeface="Arial"/>
              <a:cs typeface="Arial"/>
              <a:sym typeface="Arial"/>
            </a:endParaRPr>
          </a:p>
        </p:txBody>
      </p:sp>
      <p:sp>
        <p:nvSpPr>
          <p:cNvPr id="519" name="Google Shape;519;p59"/>
          <p:cNvSpPr/>
          <p:nvPr/>
        </p:nvSpPr>
        <p:spPr>
          <a:xfrm>
            <a:off x="479980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25: Right to a standard of living </a:t>
            </a:r>
            <a:endParaRPr b="0" i="0" sz="1400" u="none" cap="none" strike="noStrike">
              <a:solidFill>
                <a:srgbClr val="000000"/>
              </a:solidFill>
              <a:latin typeface="Arial"/>
              <a:ea typeface="Arial"/>
              <a:cs typeface="Arial"/>
              <a:sym typeface="Arial"/>
            </a:endParaRPr>
          </a:p>
        </p:txBody>
      </p:sp>
      <p:sp>
        <p:nvSpPr>
          <p:cNvPr id="520" name="Google Shape;520;p59"/>
          <p:cNvSpPr/>
          <p:nvPr/>
        </p:nvSpPr>
        <p:spPr>
          <a:xfrm>
            <a:off x="6806550" y="1999425"/>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12: Right to privacy</a:t>
            </a:r>
            <a:endParaRPr b="0" i="0" sz="1400" u="none" cap="none" strike="noStrike">
              <a:solidFill>
                <a:srgbClr val="000000"/>
              </a:solidFill>
              <a:latin typeface="Arial"/>
              <a:ea typeface="Arial"/>
              <a:cs typeface="Arial"/>
              <a:sym typeface="Arial"/>
            </a:endParaRPr>
          </a:p>
        </p:txBody>
      </p:sp>
      <p:sp>
        <p:nvSpPr>
          <p:cNvPr id="521" name="Google Shape;521;p59"/>
          <p:cNvSpPr/>
          <p:nvPr/>
        </p:nvSpPr>
        <p:spPr>
          <a:xfrm>
            <a:off x="6847325" y="3452875"/>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26: Right to education</a:t>
            </a:r>
            <a:endParaRPr b="0" i="0" sz="1400" u="none" cap="none" strike="noStrike">
              <a:solidFill>
                <a:srgbClr val="000000"/>
              </a:solidFill>
              <a:latin typeface="Arial"/>
              <a:ea typeface="Arial"/>
              <a:cs typeface="Arial"/>
              <a:sym typeface="Arial"/>
            </a:endParaRPr>
          </a:p>
        </p:txBody>
      </p:sp>
      <p:sp>
        <p:nvSpPr>
          <p:cNvPr id="522" name="Google Shape;522;p59"/>
          <p:cNvSpPr/>
          <p:nvPr/>
        </p:nvSpPr>
        <p:spPr>
          <a:xfrm>
            <a:off x="4840575" y="3418525"/>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19: Right to life</a:t>
            </a:r>
            <a:endParaRPr b="0" i="0" sz="1400" u="none" cap="none" strike="noStrike">
              <a:solidFill>
                <a:srgbClr val="000000"/>
              </a:solidFill>
              <a:latin typeface="Arial"/>
              <a:ea typeface="Arial"/>
              <a:cs typeface="Arial"/>
              <a:sym typeface="Arial"/>
            </a:endParaRPr>
          </a:p>
        </p:txBody>
      </p:sp>
      <p:sp>
        <p:nvSpPr>
          <p:cNvPr id="523" name="Google Shape;523;p59"/>
          <p:cNvSpPr/>
          <p:nvPr/>
        </p:nvSpPr>
        <p:spPr>
          <a:xfrm>
            <a:off x="2877425" y="3432524"/>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Article 18: Right to freedom of thought, conscience  and religion</a:t>
            </a:r>
            <a:endParaRPr b="0" i="0" sz="1200" u="none" cap="none" strike="noStrike">
              <a:solidFill>
                <a:srgbClr val="000000"/>
              </a:solidFill>
              <a:latin typeface="Arial"/>
              <a:ea typeface="Arial"/>
              <a:cs typeface="Arial"/>
              <a:sym typeface="Arial"/>
            </a:endParaRPr>
          </a:p>
        </p:txBody>
      </p:sp>
      <p:sp>
        <p:nvSpPr>
          <p:cNvPr id="524" name="Google Shape;524;p59"/>
          <p:cNvSpPr/>
          <p:nvPr/>
        </p:nvSpPr>
        <p:spPr>
          <a:xfrm>
            <a:off x="873500" y="3432524"/>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13: Right to freedom of movement</a:t>
            </a:r>
            <a:endParaRPr b="0" i="0" sz="1400" u="none" cap="none" strike="noStrike">
              <a:solidFill>
                <a:srgbClr val="000000"/>
              </a:solidFill>
              <a:latin typeface="Arial"/>
              <a:ea typeface="Arial"/>
              <a:cs typeface="Arial"/>
              <a:sym typeface="Arial"/>
            </a:endParaRPr>
          </a:p>
        </p:txBody>
      </p:sp>
      <p:sp>
        <p:nvSpPr>
          <p:cNvPr id="525" name="Google Shape;525;p59"/>
          <p:cNvSpPr txBox="1"/>
          <p:nvPr/>
        </p:nvSpPr>
        <p:spPr>
          <a:xfrm>
            <a:off x="630250" y="903050"/>
            <a:ext cx="4596900" cy="163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6"/>
                </a:solidFill>
                <a:latin typeface="Oswald"/>
                <a:ea typeface="Oswald"/>
                <a:cs typeface="Oswald"/>
                <a:sym typeface="Oswald"/>
              </a:rPr>
              <a:t>I use social media and say what I think on different topics</a:t>
            </a:r>
            <a:endParaRPr b="0" i="0" sz="16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4A86E8"/>
                </a:solidFill>
                <a:latin typeface="Oswald"/>
                <a:ea typeface="Oswald"/>
                <a:cs typeface="Oswald"/>
                <a:sym typeface="Oswald"/>
              </a:rPr>
              <a:t>I play with my friends</a:t>
            </a:r>
            <a:endParaRPr b="0" i="0" sz="1600" u="none" cap="none" strike="noStrike">
              <a:solidFill>
                <a:srgbClr val="4A86E8"/>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A86E8"/>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A86E8"/>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59"/>
          <p:cNvSpPr/>
          <p:nvPr/>
        </p:nvSpPr>
        <p:spPr>
          <a:xfrm>
            <a:off x="51317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527" name="Google Shape;527;p59"/>
          <p:cNvSpPr/>
          <p:nvPr/>
        </p:nvSpPr>
        <p:spPr>
          <a:xfrm>
            <a:off x="52649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528" name="Google Shape;528;p59"/>
          <p:cNvSpPr/>
          <p:nvPr/>
        </p:nvSpPr>
        <p:spPr>
          <a:xfrm>
            <a:off x="53795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529" name="Google Shape;529;p59"/>
          <p:cNvSpPr/>
          <p:nvPr/>
        </p:nvSpPr>
        <p:spPr>
          <a:xfrm>
            <a:off x="55150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530" name="Google Shape;530;p59"/>
          <p:cNvSpPr/>
          <p:nvPr/>
        </p:nvSpPr>
        <p:spPr>
          <a:xfrm>
            <a:off x="55912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531" name="Google Shape;531;p59"/>
          <p:cNvSpPr/>
          <p:nvPr/>
        </p:nvSpPr>
        <p:spPr>
          <a:xfrm>
            <a:off x="57244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532" name="Google Shape;532;p59"/>
          <p:cNvSpPr/>
          <p:nvPr/>
        </p:nvSpPr>
        <p:spPr>
          <a:xfrm>
            <a:off x="58390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533" name="Google Shape;533;p59"/>
          <p:cNvSpPr/>
          <p:nvPr/>
        </p:nvSpPr>
        <p:spPr>
          <a:xfrm>
            <a:off x="597460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534" name="Google Shape;534;p59"/>
          <p:cNvSpPr/>
          <p:nvPr/>
        </p:nvSpPr>
        <p:spPr>
          <a:xfrm>
            <a:off x="51317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535" name="Google Shape;535;p59"/>
          <p:cNvSpPr/>
          <p:nvPr/>
        </p:nvSpPr>
        <p:spPr>
          <a:xfrm>
            <a:off x="52649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536" name="Google Shape;536;p59"/>
          <p:cNvSpPr/>
          <p:nvPr/>
        </p:nvSpPr>
        <p:spPr>
          <a:xfrm>
            <a:off x="53795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537" name="Google Shape;537;p59"/>
          <p:cNvSpPr/>
          <p:nvPr/>
        </p:nvSpPr>
        <p:spPr>
          <a:xfrm>
            <a:off x="55150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538" name="Google Shape;538;p59"/>
          <p:cNvSpPr/>
          <p:nvPr/>
        </p:nvSpPr>
        <p:spPr>
          <a:xfrm>
            <a:off x="55912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539" name="Google Shape;539;p59"/>
          <p:cNvSpPr/>
          <p:nvPr/>
        </p:nvSpPr>
        <p:spPr>
          <a:xfrm>
            <a:off x="57244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540" name="Google Shape;540;p59"/>
          <p:cNvSpPr/>
          <p:nvPr/>
        </p:nvSpPr>
        <p:spPr>
          <a:xfrm>
            <a:off x="58390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541" name="Google Shape;541;p59"/>
          <p:cNvSpPr/>
          <p:nvPr/>
        </p:nvSpPr>
        <p:spPr>
          <a:xfrm>
            <a:off x="597460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60"/>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ENFORCED </a:t>
            </a:r>
            <a:endParaRPr sz="1800"/>
          </a:p>
          <a:p>
            <a:pPr indent="0" lvl="0" marL="0" rtl="0" algn="l">
              <a:lnSpc>
                <a:spcPct val="90000"/>
              </a:lnSpc>
              <a:spcBef>
                <a:spcPts val="0"/>
              </a:spcBef>
              <a:spcAft>
                <a:spcPts val="0"/>
              </a:spcAft>
              <a:buSzPts val="1500"/>
              <a:buNone/>
            </a:pPr>
            <a:r>
              <a:rPr lang="en-GB" sz="1800"/>
              <a:t>DISAPPEARANCES</a:t>
            </a:r>
            <a:endParaRPr sz="1800"/>
          </a:p>
          <a:p>
            <a:pPr indent="0" lvl="0" marL="0" rtl="0" algn="l">
              <a:lnSpc>
                <a:spcPct val="90000"/>
              </a:lnSpc>
              <a:spcBef>
                <a:spcPts val="0"/>
              </a:spcBef>
              <a:spcAft>
                <a:spcPts val="0"/>
              </a:spcAft>
              <a:buSzPts val="1500"/>
              <a:buNone/>
            </a:pPr>
            <a:r>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47" name="Google Shape;547;p6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48" name="Google Shape;548;p60"/>
          <p:cNvSpPr txBox="1"/>
          <p:nvPr/>
        </p:nvSpPr>
        <p:spPr>
          <a:xfrm>
            <a:off x="509750" y="889700"/>
            <a:ext cx="7714200" cy="3716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The disappeared person is outside the protection of the law, putting all their human rights at risk, including:</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their rights to life, liberty and security;</a:t>
            </a:r>
            <a:endParaRPr b="0" i="0" sz="1900" u="none" cap="none" strike="noStrike">
              <a:solidFill>
                <a:srgbClr val="000000"/>
              </a:solidFill>
              <a:latin typeface="Oswald"/>
              <a:ea typeface="Oswald"/>
              <a:cs typeface="Oswald"/>
              <a:sym typeface="Oswald"/>
            </a:endParaRPr>
          </a:p>
          <a:p>
            <a:pPr indent="0" lvl="0" marL="91440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their right to recognition as a person before the law; </a:t>
            </a:r>
            <a:endParaRPr b="0" i="0" sz="1900" u="none" cap="none" strike="noStrike">
              <a:solidFill>
                <a:srgbClr val="000000"/>
              </a:solidFill>
              <a:latin typeface="Oswald"/>
              <a:ea typeface="Oswald"/>
              <a:cs typeface="Oswald"/>
              <a:sym typeface="Oswald"/>
            </a:endParaRPr>
          </a:p>
          <a:p>
            <a:pPr indent="0" lvl="0" marL="91440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their right not to be tortured or otherwise ill-treated;</a:t>
            </a:r>
            <a:endParaRPr b="0" i="0" sz="1900" u="none" cap="none" strike="noStrike">
              <a:solidFill>
                <a:srgbClr val="000000"/>
              </a:solidFill>
              <a:latin typeface="Oswald"/>
              <a:ea typeface="Oswald"/>
              <a:cs typeface="Oswald"/>
              <a:sym typeface="Oswald"/>
            </a:endParaRPr>
          </a:p>
          <a:p>
            <a:pPr indent="0" lvl="0" marL="91440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their right to a fair trial;</a:t>
            </a:r>
            <a:endParaRPr b="0" i="0" sz="1900" u="none" cap="none" strike="noStrike">
              <a:solidFill>
                <a:srgbClr val="000000"/>
              </a:solidFill>
              <a:latin typeface="Oswald"/>
              <a:ea typeface="Oswald"/>
              <a:cs typeface="Oswald"/>
              <a:sym typeface="Oswald"/>
            </a:endParaRPr>
          </a:p>
          <a:p>
            <a:pPr indent="0" lvl="0" marL="91440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their right to a remedy, including compensation;</a:t>
            </a:r>
            <a:endParaRPr b="0" i="0" sz="1900" u="none" cap="none" strike="noStrike">
              <a:solidFill>
                <a:srgbClr val="000000"/>
              </a:solidFill>
              <a:latin typeface="Oswald"/>
              <a:ea typeface="Oswald"/>
              <a:cs typeface="Oswald"/>
              <a:sym typeface="Oswald"/>
            </a:endParaRPr>
          </a:p>
          <a:p>
            <a:pPr indent="0" lvl="0" marL="91440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61"/>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ENFORCED </a:t>
            </a:r>
            <a:endParaRPr sz="1800"/>
          </a:p>
          <a:p>
            <a:pPr indent="0" lvl="0" marL="0" rtl="0" algn="l">
              <a:lnSpc>
                <a:spcPct val="90000"/>
              </a:lnSpc>
              <a:spcBef>
                <a:spcPts val="0"/>
              </a:spcBef>
              <a:spcAft>
                <a:spcPts val="0"/>
              </a:spcAft>
              <a:buSzPts val="1500"/>
              <a:buNone/>
            </a:pPr>
            <a:r>
              <a:rPr lang="en-GB" sz="1800"/>
              <a:t>DISAPPEARANCES</a:t>
            </a:r>
            <a:endParaRPr sz="1800"/>
          </a:p>
          <a:p>
            <a:pPr indent="0" lvl="0" marL="0" rtl="0" algn="l">
              <a:lnSpc>
                <a:spcPct val="90000"/>
              </a:lnSpc>
              <a:spcBef>
                <a:spcPts val="0"/>
              </a:spcBef>
              <a:spcAft>
                <a:spcPts val="0"/>
              </a:spcAft>
              <a:buSzPts val="1500"/>
              <a:buNone/>
            </a:pPr>
            <a:r>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54" name="Google Shape;554;p6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55" name="Google Shape;555;p61"/>
          <p:cNvSpPr txBox="1"/>
          <p:nvPr/>
        </p:nvSpPr>
        <p:spPr>
          <a:xfrm>
            <a:off x="509750" y="889700"/>
            <a:ext cx="7714200" cy="3362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The disappeared person is outside the protection of the law, putting all their human rights at risk, including:</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their right to health;</a:t>
            </a:r>
            <a:endParaRPr b="0" i="0" sz="1900" u="none" cap="none" strike="noStrike">
              <a:solidFill>
                <a:srgbClr val="000000"/>
              </a:solidFill>
              <a:latin typeface="Oswald"/>
              <a:ea typeface="Oswald"/>
              <a:cs typeface="Oswald"/>
              <a:sym typeface="Oswald"/>
            </a:endParaRPr>
          </a:p>
          <a:p>
            <a:pPr indent="0" lvl="0" marL="914400" marR="0" rtl="0" algn="l">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their right to education and employment;</a:t>
            </a:r>
            <a:endParaRPr b="0" i="0" sz="1900" u="none" cap="none" strike="noStrike">
              <a:solidFill>
                <a:srgbClr val="000000"/>
              </a:solidFill>
              <a:latin typeface="Oswald"/>
              <a:ea typeface="Oswald"/>
              <a:cs typeface="Oswald"/>
              <a:sym typeface="Oswald"/>
            </a:endParaRPr>
          </a:p>
          <a:p>
            <a:pPr indent="0" lvl="0" marL="91440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their right to a family life</a:t>
            </a:r>
            <a:endParaRPr b="0" i="0" sz="1900" u="none" cap="none" strike="noStrike">
              <a:solidFill>
                <a:srgbClr val="000000"/>
              </a:solidFill>
              <a:latin typeface="Oswald"/>
              <a:ea typeface="Oswald"/>
              <a:cs typeface="Oswald"/>
              <a:sym typeface="Oswald"/>
            </a:endParaRPr>
          </a:p>
          <a:p>
            <a:pPr indent="0" lvl="0" marL="91440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their right to an adequate standard of living;</a:t>
            </a:r>
            <a:endParaRPr b="0" i="0" sz="1900" u="none" cap="none" strike="noStrike">
              <a:solidFill>
                <a:srgbClr val="000000"/>
              </a:solidFill>
              <a:latin typeface="Oswald"/>
              <a:ea typeface="Oswald"/>
              <a:cs typeface="Oswald"/>
              <a:sym typeface="Oswald"/>
            </a:endParaRPr>
          </a:p>
          <a:p>
            <a:pPr indent="0" lvl="0" marL="91440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various economic, social and cultural rights for both the victim and their family</a:t>
            </a:r>
            <a:endParaRPr b="0" i="0" sz="1900" u="none" cap="none" strike="noStrike">
              <a:solidFill>
                <a:srgbClr val="000000"/>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4"/>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292" name="Google Shape;292;p4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293" name="Google Shape;293;p44"/>
          <p:cNvSpPr txBox="1"/>
          <p:nvPr/>
        </p:nvSpPr>
        <p:spPr>
          <a:xfrm>
            <a:off x="540825" y="1236900"/>
            <a:ext cx="6996300" cy="2829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0" i="0" lang="en-GB" sz="2300" u="none" cap="none" strike="noStrike">
                <a:solidFill>
                  <a:srgbClr val="000000"/>
                </a:solidFill>
                <a:latin typeface="Oswald"/>
                <a:ea typeface="Oswald"/>
                <a:cs typeface="Oswald"/>
                <a:sym typeface="Oswald"/>
              </a:rPr>
              <a:t>What human rights do you know?</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
        <p:nvSpPr>
          <p:cNvPr id="294" name="Google Shape;294;p44"/>
          <p:cNvSpPr/>
          <p:nvPr/>
        </p:nvSpPr>
        <p:spPr>
          <a:xfrm>
            <a:off x="5843588" y="1487963"/>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4"/>
          <p:cNvSpPr/>
          <p:nvPr/>
        </p:nvSpPr>
        <p:spPr>
          <a:xfrm>
            <a:off x="6012107" y="1646712"/>
            <a:ext cx="1229400" cy="1179300"/>
          </a:xfrm>
          <a:prstGeom prst="foldedCorner">
            <a:avLst>
              <a:gd fmla="val 16667" name="adj"/>
            </a:avLst>
          </a:prstGeom>
          <a:solidFill>
            <a:srgbClr val="F18E28"/>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4"/>
          <p:cNvSpPr/>
          <p:nvPr/>
        </p:nvSpPr>
        <p:spPr>
          <a:xfrm>
            <a:off x="6205415" y="1830249"/>
            <a:ext cx="1229400" cy="1179300"/>
          </a:xfrm>
          <a:prstGeom prst="foldedCorner">
            <a:avLst>
              <a:gd fmla="val 16667" name="adj"/>
            </a:avLst>
          </a:prstGeom>
          <a:solidFill>
            <a:srgbClr val="AA89B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4"/>
          <p:cNvSpPr/>
          <p:nvPr/>
        </p:nvSpPr>
        <p:spPr>
          <a:xfrm>
            <a:off x="6398722" y="2013785"/>
            <a:ext cx="1229400" cy="1179300"/>
          </a:xfrm>
          <a:prstGeom prst="foldedCorner">
            <a:avLst>
              <a:gd fmla="val 16667" name="adj"/>
            </a:avLst>
          </a:prstGeom>
          <a:solidFill>
            <a:srgbClr val="BBD5E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4"/>
          <p:cNvSpPr/>
          <p:nvPr/>
        </p:nvSpPr>
        <p:spPr>
          <a:xfrm>
            <a:off x="6592030" y="2197322"/>
            <a:ext cx="1229400" cy="1179300"/>
          </a:xfrm>
          <a:prstGeom prst="foldedCorner">
            <a:avLst>
              <a:gd fmla="val 16667" name="adj"/>
            </a:avLst>
          </a:prstGeom>
          <a:solidFill>
            <a:srgbClr val="C7DAAD"/>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4"/>
          <p:cNvSpPr/>
          <p:nvPr/>
        </p:nvSpPr>
        <p:spPr>
          <a:xfrm>
            <a:off x="6785337" y="2380859"/>
            <a:ext cx="1229400" cy="1179300"/>
          </a:xfrm>
          <a:prstGeom prst="foldedCorner">
            <a:avLst>
              <a:gd fmla="val 16667" name="adj"/>
            </a:avLst>
          </a:prstGeom>
          <a:solidFill>
            <a:srgbClr val="EC6F6B"/>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4"/>
          <p:cNvSpPr/>
          <p:nvPr/>
        </p:nvSpPr>
        <p:spPr>
          <a:xfrm>
            <a:off x="6959175" y="2553450"/>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44"/>
          <p:cNvSpPr/>
          <p:nvPr/>
        </p:nvSpPr>
        <p:spPr>
          <a:xfrm>
            <a:off x="7155107" y="2789712"/>
            <a:ext cx="1229400" cy="1179300"/>
          </a:xfrm>
          <a:prstGeom prst="foldedCorner">
            <a:avLst>
              <a:gd fmla="val 16667" name="adj"/>
            </a:avLst>
          </a:prstGeom>
          <a:solidFill>
            <a:srgbClr val="F18E28"/>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4"/>
          <p:cNvSpPr/>
          <p:nvPr/>
        </p:nvSpPr>
        <p:spPr>
          <a:xfrm>
            <a:off x="7348415" y="2973249"/>
            <a:ext cx="1229400" cy="1179300"/>
          </a:xfrm>
          <a:prstGeom prst="foldedCorner">
            <a:avLst>
              <a:gd fmla="val 16667" name="adj"/>
            </a:avLst>
          </a:prstGeom>
          <a:solidFill>
            <a:srgbClr val="AA89B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44"/>
          <p:cNvSpPr/>
          <p:nvPr/>
        </p:nvSpPr>
        <p:spPr>
          <a:xfrm>
            <a:off x="7541722" y="3156785"/>
            <a:ext cx="1229400" cy="1179300"/>
          </a:xfrm>
          <a:prstGeom prst="foldedCorner">
            <a:avLst>
              <a:gd fmla="val 16667" name="adj"/>
            </a:avLst>
          </a:prstGeom>
          <a:solidFill>
            <a:srgbClr val="BBD5E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2"/>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ENFORCED </a:t>
            </a:r>
            <a:endParaRPr sz="1800"/>
          </a:p>
          <a:p>
            <a:pPr indent="0" lvl="0" marL="0" rtl="0" algn="l">
              <a:lnSpc>
                <a:spcPct val="90000"/>
              </a:lnSpc>
              <a:spcBef>
                <a:spcPts val="0"/>
              </a:spcBef>
              <a:spcAft>
                <a:spcPts val="0"/>
              </a:spcAft>
              <a:buSzPts val="1500"/>
              <a:buNone/>
            </a:pPr>
            <a:r>
              <a:rPr lang="en-GB" sz="1800"/>
              <a:t>DISAPPEARANCES</a:t>
            </a:r>
            <a:endParaRPr sz="1800"/>
          </a:p>
          <a:p>
            <a:pPr indent="0" lvl="0" marL="0" rtl="0" algn="l">
              <a:lnSpc>
                <a:spcPct val="90000"/>
              </a:lnSpc>
              <a:spcBef>
                <a:spcPts val="0"/>
              </a:spcBef>
              <a:spcAft>
                <a:spcPts val="0"/>
              </a:spcAft>
              <a:buSzPts val="1500"/>
              <a:buNone/>
            </a:pPr>
            <a:r>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61" name="Google Shape;561;p62"/>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62" name="Google Shape;562;p62"/>
          <p:cNvSpPr txBox="1"/>
          <p:nvPr/>
        </p:nvSpPr>
        <p:spPr>
          <a:xfrm>
            <a:off x="509750" y="889700"/>
            <a:ext cx="7714200" cy="366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355600" lvl="0" marL="457200" marR="0" rtl="0" algn="l">
              <a:lnSpc>
                <a:spcPct val="115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A detained person can only be held in an recognized place of detention, such as an official prison. </a:t>
            </a:r>
            <a:endParaRPr b="0" i="0" sz="20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15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Enforced disappearance and holding people in secret detention are absolutely banned under international law. </a:t>
            </a:r>
            <a:endParaRPr b="0" i="0" sz="20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15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Several international conventions ban these practices, including the International Convention for the Protection of All Persons from Enforced Disappearance. </a:t>
            </a:r>
            <a:endParaRPr b="0" i="0" sz="1900" u="none" cap="none" strike="noStrike">
              <a:solidFill>
                <a:srgbClr val="000000"/>
              </a:solidFill>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63"/>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CIHAM ALI’S STORY</a:t>
            </a:r>
            <a:endParaRPr sz="1800"/>
          </a:p>
          <a:p>
            <a:pPr indent="0" lvl="0" marL="0" rtl="0" algn="l">
              <a:lnSpc>
                <a:spcPct val="90000"/>
              </a:lnSpc>
              <a:spcBef>
                <a:spcPts val="0"/>
              </a:spcBef>
              <a:spcAft>
                <a:spcPts val="0"/>
              </a:spcAft>
              <a:buClr>
                <a:srgbClr val="000000"/>
              </a:buClr>
              <a:buSzPts val="2800"/>
              <a:buFont typeface="Oswald"/>
              <a:buNone/>
            </a:pPr>
            <a:r>
              <a:rPr lang="en-GB" sz="1800"/>
              <a:t>-REACTION</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68" name="Google Shape;568;p63"/>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69" name="Google Shape;569;p63"/>
          <p:cNvSpPr txBox="1"/>
          <p:nvPr/>
        </p:nvSpPr>
        <p:spPr>
          <a:xfrm>
            <a:off x="629850" y="857950"/>
            <a:ext cx="7134600" cy="3787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100"/>
              <a:buFont typeface="Arial"/>
              <a:buNone/>
            </a:pPr>
            <a:r>
              <a:t/>
            </a:r>
            <a:endParaRPr b="1" i="0" sz="2100" u="none" cap="none" strike="noStrike">
              <a:solidFill>
                <a:srgbClr val="000000"/>
              </a:solidFill>
              <a:latin typeface="Oswald"/>
              <a:ea typeface="Oswald"/>
              <a:cs typeface="Oswald"/>
              <a:sym typeface="Oswald"/>
            </a:endParaRPr>
          </a:p>
          <a:p>
            <a:pPr indent="0" lvl="0" marL="0" marR="0" rtl="0" algn="ctr">
              <a:lnSpc>
                <a:spcPct val="115000"/>
              </a:lnSpc>
              <a:spcBef>
                <a:spcPts val="0"/>
              </a:spcBef>
              <a:spcAft>
                <a:spcPts val="0"/>
              </a:spcAft>
              <a:buClr>
                <a:srgbClr val="000000"/>
              </a:buClr>
              <a:buSzPts val="2100"/>
              <a:buFont typeface="Arial"/>
              <a:buNone/>
            </a:pPr>
            <a:r>
              <a:t/>
            </a:r>
            <a:endParaRPr b="1" i="0" sz="2100" u="none" cap="none" strike="noStrike">
              <a:solidFill>
                <a:srgbClr val="000000"/>
              </a:solidFill>
              <a:latin typeface="Oswald"/>
              <a:ea typeface="Oswald"/>
              <a:cs typeface="Oswald"/>
              <a:sym typeface="Oswald"/>
            </a:endParaRPr>
          </a:p>
          <a:p>
            <a:pPr indent="0" lvl="0" marL="0" marR="0" rtl="0" algn="ctr">
              <a:lnSpc>
                <a:spcPct val="115000"/>
              </a:lnSpc>
              <a:spcBef>
                <a:spcPts val="0"/>
              </a:spcBef>
              <a:spcAft>
                <a:spcPts val="0"/>
              </a:spcAft>
              <a:buClr>
                <a:srgbClr val="000000"/>
              </a:buClr>
              <a:buSzPts val="2100"/>
              <a:buFont typeface="Arial"/>
              <a:buNone/>
            </a:pPr>
            <a:r>
              <a:rPr b="1" i="0" lang="en-GB" sz="2100" u="none" cap="none" strike="noStrike">
                <a:solidFill>
                  <a:srgbClr val="000000"/>
                </a:solidFill>
                <a:latin typeface="Oswald"/>
                <a:ea typeface="Oswald"/>
                <a:cs typeface="Oswald"/>
                <a:sym typeface="Oswald"/>
              </a:rPr>
              <a:t>“There are people who are accused of committing crimes against humanity and they are treated better than this. You have just taken a child who has child-like dreams. You are basically saying I will punish you and detain you, and you’ll spend half of your life in prison.”</a:t>
            </a:r>
            <a:endParaRPr b="1" i="0" sz="2100" u="none" cap="none" strike="noStrike">
              <a:solidFill>
                <a:srgbClr val="000000"/>
              </a:solidFill>
              <a:latin typeface="Oswald"/>
              <a:ea typeface="Oswald"/>
              <a:cs typeface="Oswald"/>
              <a:sym typeface="Oswald"/>
            </a:endParaRPr>
          </a:p>
          <a:p>
            <a:pPr indent="0" lvl="0" marL="457200" marR="0" rtl="0" algn="r">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-Ciham’s uncle, Saleh</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64"/>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CHILDREN IN THE</a:t>
            </a:r>
            <a:br>
              <a:rPr lang="en-GB" sz="1800"/>
            </a:br>
            <a:r>
              <a:rPr lang="en-GB" sz="1800"/>
              <a:t>JUSTICE SYSTEM</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75" name="Google Shape;575;p6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76" name="Google Shape;576;p64"/>
          <p:cNvSpPr txBox="1"/>
          <p:nvPr/>
        </p:nvSpPr>
        <p:spPr>
          <a:xfrm>
            <a:off x="629850" y="857950"/>
            <a:ext cx="7134600" cy="3787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highlight>
                  <a:schemeClr val="accent1"/>
                </a:highlight>
                <a:latin typeface="Oswald"/>
                <a:ea typeface="Oswald"/>
                <a:cs typeface="Oswald"/>
                <a:sym typeface="Oswald"/>
              </a:rPr>
              <a:t>Children who are accused of breaking the law have the right to</a:t>
            </a:r>
            <a:r>
              <a:rPr b="0" i="0" lang="en-GB" sz="2100" u="none" cap="none" strike="noStrike">
                <a:solidFill>
                  <a:srgbClr val="000000"/>
                </a:solidFill>
                <a:latin typeface="Oswald"/>
                <a:ea typeface="Oswald"/>
                <a:cs typeface="Oswald"/>
                <a:sym typeface="Oswald"/>
              </a:rPr>
              <a:t>: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legal help and fair treatment;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see a lawyer who is paid for by the state;</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see their parents or another responsible adult from the moment they are arrested;</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release pending trial unless it’s absolutely necessary to detain them.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65"/>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CHILDREN IN THE</a:t>
            </a:r>
            <a:br>
              <a:rPr lang="en-GB" sz="1800"/>
            </a:br>
            <a:r>
              <a:rPr lang="en-GB" sz="1800"/>
              <a:t>JUSTICE SYSTEM</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82" name="Google Shape;582;p6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83" name="Google Shape;583;p65"/>
          <p:cNvSpPr txBox="1"/>
          <p:nvPr/>
        </p:nvSpPr>
        <p:spPr>
          <a:xfrm>
            <a:off x="629850" y="857950"/>
            <a:ext cx="7684200" cy="3853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highlight>
                  <a:schemeClr val="accent1"/>
                </a:highlight>
                <a:latin typeface="Oswald"/>
                <a:ea typeface="Oswald"/>
                <a:cs typeface="Oswald"/>
                <a:sym typeface="Oswald"/>
              </a:rPr>
              <a:t>Juveniles who are sent to prison: </a:t>
            </a:r>
            <a:endParaRPr b="0" i="0" sz="2100" u="none" cap="none" strike="noStrike">
              <a:solidFill>
                <a:srgbClr val="000000"/>
              </a:solidFill>
              <a:highlight>
                <a:schemeClr val="accent1"/>
              </a:highlight>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should be able to stay in contact with their lawyer and family members;  </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should not be detained alongside adults; </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must not suffer physical punishment; </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must not be denied basic things like food; </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must not be tortured or otherwise ill-treated; </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should be able to spend time with other children in prison; </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should not be kept in solitary confinement;</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should be able to continue with their education; and </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must be offered medical care to stay healthy, if they need it. </a:t>
            </a:r>
            <a:endParaRPr b="0" i="0" sz="1900" u="none" cap="none" strike="noStrike">
              <a:solidFill>
                <a:srgbClr val="000000"/>
              </a:solidFill>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66"/>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CHILDREN IN THE</a:t>
            </a:r>
            <a:br>
              <a:rPr lang="en-GB" sz="1800"/>
            </a:br>
            <a:r>
              <a:rPr lang="en-GB" sz="1800"/>
              <a:t>JUSTICE SYSTEM</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89" name="Google Shape;589;p6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90" name="Google Shape;590;p66"/>
          <p:cNvSpPr txBox="1"/>
          <p:nvPr/>
        </p:nvSpPr>
        <p:spPr>
          <a:xfrm>
            <a:off x="629850" y="857950"/>
            <a:ext cx="7684200" cy="41589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2100"/>
              <a:buFont typeface="Arial"/>
              <a:buNone/>
            </a:pPr>
            <a:r>
              <a:t/>
            </a:r>
            <a:endParaRPr sz="2100">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Were Ciham’s specific rights and protections as a child violated when she was arrested?</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How has the violation of these rights affected her life?</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sz="2100">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67"/>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CHILDREN IN THE</a:t>
            </a:r>
            <a:br>
              <a:rPr lang="en-GB" sz="1800"/>
            </a:br>
            <a:r>
              <a:rPr lang="en-GB" sz="1800"/>
              <a:t>JUSTICE SYSTEM</a:t>
            </a: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96" name="Google Shape;596;p6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97" name="Google Shape;597;p67"/>
          <p:cNvSpPr txBox="1"/>
          <p:nvPr/>
        </p:nvSpPr>
        <p:spPr>
          <a:xfrm>
            <a:off x="540825" y="1236900"/>
            <a:ext cx="8230200" cy="3430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2100"/>
              <a:buFont typeface="Arial"/>
              <a:buNone/>
            </a:pPr>
            <a:r>
              <a:rPr lang="en-GB" sz="1900">
                <a:latin typeface="Oswald"/>
                <a:ea typeface="Oswald"/>
                <a:cs typeface="Oswald"/>
                <a:sym typeface="Oswald"/>
              </a:rPr>
              <a:t>How would you feel if this happened to you? </a:t>
            </a:r>
            <a:endParaRPr sz="1900">
              <a:latin typeface="Oswald"/>
              <a:ea typeface="Oswald"/>
              <a:cs typeface="Oswald"/>
              <a:sym typeface="Oswald"/>
            </a:endParaRPr>
          </a:p>
          <a:p>
            <a:pPr indent="0" lvl="0" marL="0" rtl="0" algn="l">
              <a:lnSpc>
                <a:spcPct val="115000"/>
              </a:lnSpc>
              <a:spcBef>
                <a:spcPts val="0"/>
              </a:spcBef>
              <a:spcAft>
                <a:spcPts val="0"/>
              </a:spcAft>
              <a:buClr>
                <a:srgbClr val="000000"/>
              </a:buClr>
              <a:buSzPts val="2100"/>
              <a:buFont typeface="Arial"/>
              <a:buNone/>
            </a:pPr>
            <a:r>
              <a:rPr lang="en-GB" sz="1900">
                <a:latin typeface="Oswald"/>
                <a:ea typeface="Oswald"/>
                <a:cs typeface="Oswald"/>
                <a:sym typeface="Oswald"/>
              </a:rPr>
              <a:t>How would your family feel? </a:t>
            </a:r>
            <a:endParaRPr sz="1900">
              <a:latin typeface="Oswald"/>
              <a:ea typeface="Oswald"/>
              <a:cs typeface="Oswald"/>
              <a:sym typeface="Oswald"/>
            </a:endParaRPr>
          </a:p>
          <a:p>
            <a:pPr indent="0" lvl="0" marL="0" rtl="0" algn="l">
              <a:lnSpc>
                <a:spcPct val="115000"/>
              </a:lnSpc>
              <a:spcBef>
                <a:spcPts val="0"/>
              </a:spcBef>
              <a:spcAft>
                <a:spcPts val="0"/>
              </a:spcAft>
              <a:buClr>
                <a:srgbClr val="000000"/>
              </a:buClr>
              <a:buSzPts val="2100"/>
              <a:buFont typeface="Arial"/>
              <a:buNone/>
            </a:pPr>
            <a:r>
              <a:rPr lang="en-GB" sz="1900">
                <a:latin typeface="Oswald"/>
                <a:ea typeface="Oswald"/>
                <a:cs typeface="Oswald"/>
                <a:sym typeface="Oswald"/>
              </a:rPr>
              <a:t>How would your life be changed?</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
        <p:nvSpPr>
          <p:cNvPr id="598" name="Google Shape;598;p67"/>
          <p:cNvSpPr/>
          <p:nvPr/>
        </p:nvSpPr>
        <p:spPr>
          <a:xfrm>
            <a:off x="5843588" y="1487963"/>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67"/>
          <p:cNvSpPr/>
          <p:nvPr/>
        </p:nvSpPr>
        <p:spPr>
          <a:xfrm>
            <a:off x="6119032" y="1793962"/>
            <a:ext cx="1229400" cy="1179300"/>
          </a:xfrm>
          <a:prstGeom prst="foldedCorner">
            <a:avLst>
              <a:gd fmla="val 16667" name="adj"/>
            </a:avLst>
          </a:prstGeom>
          <a:solidFill>
            <a:srgbClr val="F18E28"/>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67"/>
          <p:cNvSpPr/>
          <p:nvPr/>
        </p:nvSpPr>
        <p:spPr>
          <a:xfrm>
            <a:off x="6205415" y="1830249"/>
            <a:ext cx="1229400" cy="1179300"/>
          </a:xfrm>
          <a:prstGeom prst="foldedCorner">
            <a:avLst>
              <a:gd fmla="val 16667" name="adj"/>
            </a:avLst>
          </a:prstGeom>
          <a:solidFill>
            <a:srgbClr val="AA89B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67"/>
          <p:cNvSpPr/>
          <p:nvPr/>
        </p:nvSpPr>
        <p:spPr>
          <a:xfrm>
            <a:off x="6398722" y="2013785"/>
            <a:ext cx="1229400" cy="1179300"/>
          </a:xfrm>
          <a:prstGeom prst="foldedCorner">
            <a:avLst>
              <a:gd fmla="val 16667" name="adj"/>
            </a:avLst>
          </a:prstGeom>
          <a:solidFill>
            <a:srgbClr val="BBD5E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67"/>
          <p:cNvSpPr/>
          <p:nvPr/>
        </p:nvSpPr>
        <p:spPr>
          <a:xfrm>
            <a:off x="6592030" y="2197322"/>
            <a:ext cx="1229400" cy="1179300"/>
          </a:xfrm>
          <a:prstGeom prst="foldedCorner">
            <a:avLst>
              <a:gd fmla="val 16667" name="adj"/>
            </a:avLst>
          </a:prstGeom>
          <a:solidFill>
            <a:srgbClr val="C7DAAD"/>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67"/>
          <p:cNvSpPr/>
          <p:nvPr/>
        </p:nvSpPr>
        <p:spPr>
          <a:xfrm>
            <a:off x="6785337" y="2380859"/>
            <a:ext cx="1229400" cy="1179300"/>
          </a:xfrm>
          <a:prstGeom prst="foldedCorner">
            <a:avLst>
              <a:gd fmla="val 16667" name="adj"/>
            </a:avLst>
          </a:prstGeom>
          <a:solidFill>
            <a:srgbClr val="EC6F6B"/>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67"/>
          <p:cNvSpPr/>
          <p:nvPr/>
        </p:nvSpPr>
        <p:spPr>
          <a:xfrm>
            <a:off x="6959175" y="2553450"/>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67"/>
          <p:cNvSpPr/>
          <p:nvPr/>
        </p:nvSpPr>
        <p:spPr>
          <a:xfrm>
            <a:off x="7155107" y="2789712"/>
            <a:ext cx="1229400" cy="1179300"/>
          </a:xfrm>
          <a:prstGeom prst="foldedCorner">
            <a:avLst>
              <a:gd fmla="val 16667" name="adj"/>
            </a:avLst>
          </a:prstGeom>
          <a:solidFill>
            <a:srgbClr val="F18E28"/>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67"/>
          <p:cNvSpPr/>
          <p:nvPr/>
        </p:nvSpPr>
        <p:spPr>
          <a:xfrm>
            <a:off x="7348415" y="2973249"/>
            <a:ext cx="1229400" cy="1179300"/>
          </a:xfrm>
          <a:prstGeom prst="foldedCorner">
            <a:avLst>
              <a:gd fmla="val 16667" name="adj"/>
            </a:avLst>
          </a:prstGeom>
          <a:solidFill>
            <a:srgbClr val="AA89B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67"/>
          <p:cNvSpPr/>
          <p:nvPr/>
        </p:nvSpPr>
        <p:spPr>
          <a:xfrm>
            <a:off x="7541722" y="3156785"/>
            <a:ext cx="1229400" cy="1179300"/>
          </a:xfrm>
          <a:prstGeom prst="foldedCorner">
            <a:avLst>
              <a:gd fmla="val 16667" name="adj"/>
            </a:avLst>
          </a:prstGeom>
          <a:solidFill>
            <a:srgbClr val="BBD5E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613" name="Google Shape;613;p68"/>
          <p:cNvSpPr txBox="1"/>
          <p:nvPr/>
        </p:nvSpPr>
        <p:spPr>
          <a:xfrm>
            <a:off x="631870" y="190730"/>
            <a:ext cx="3236700" cy="833700"/>
          </a:xfrm>
          <a:prstGeom prst="rect">
            <a:avLst/>
          </a:prstGeom>
          <a:noFill/>
          <a:ln>
            <a:noFill/>
          </a:ln>
        </p:spPr>
        <p:txBody>
          <a:bodyPr anchorCtr="0" anchor="b" bIns="0" lIns="6840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HOW DOES WRITE</a:t>
            </a:r>
            <a:br>
              <a:rPr b="1" i="0" lang="en-GB" sz="2400" u="none" cap="none" strike="noStrike">
                <a:solidFill>
                  <a:srgbClr val="000000"/>
                </a:solidFill>
                <a:latin typeface="Oswald"/>
                <a:ea typeface="Oswald"/>
                <a:cs typeface="Oswald"/>
                <a:sym typeface="Oswald"/>
              </a:rPr>
            </a:br>
            <a:r>
              <a:rPr b="1" i="0" lang="en-GB" sz="2400" u="none" cap="none" strike="noStrike">
                <a:solidFill>
                  <a:srgbClr val="000000"/>
                </a:solidFill>
                <a:latin typeface="Oswald"/>
                <a:ea typeface="Oswald"/>
                <a:cs typeface="Oswald"/>
                <a:sym typeface="Oswald"/>
              </a:rPr>
              <a:t>FOR RIGHTS WORK?</a:t>
            </a:r>
            <a:endParaRPr b="1" i="0" sz="2400" u="none" cap="none" strike="noStrike">
              <a:solidFill>
                <a:srgbClr val="000000"/>
              </a:solidFill>
              <a:latin typeface="Oswald"/>
              <a:ea typeface="Oswald"/>
              <a:cs typeface="Oswald"/>
              <a:sym typeface="Oswald"/>
            </a:endParaRPr>
          </a:p>
        </p:txBody>
      </p:sp>
      <p:sp>
        <p:nvSpPr>
          <p:cNvPr id="614" name="Google Shape;614;p68"/>
          <p:cNvSpPr txBox="1"/>
          <p:nvPr/>
        </p:nvSpPr>
        <p:spPr>
          <a:xfrm>
            <a:off x="4214800" y="1312075"/>
            <a:ext cx="4299300" cy="31029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In country after country, people’s freedom </a:t>
            </a:r>
            <a:br>
              <a:rPr b="0" i="0" lang="en-GB" sz="1800" u="none" cap="none" strike="noStrike">
                <a:solidFill>
                  <a:srgbClr val="000000"/>
                </a:solidFill>
                <a:latin typeface="Oswald"/>
                <a:ea typeface="Oswald"/>
                <a:cs typeface="Oswald"/>
                <a:sym typeface="Oswald"/>
              </a:rPr>
            </a:br>
            <a:r>
              <a:rPr b="0" i="0" lang="en-GB" sz="1800" u="none" cap="none" strike="noStrike">
                <a:solidFill>
                  <a:srgbClr val="000000"/>
                </a:solidFill>
                <a:latin typeface="Oswald"/>
                <a:ea typeface="Oswald"/>
                <a:cs typeface="Oswald"/>
                <a:sym typeface="Oswald"/>
              </a:rPr>
              <a:t>to speak out against injustice, to live on their ancestral lands, to not be discriminated against – </a:t>
            </a:r>
            <a:br>
              <a:rPr b="0" i="0" lang="en-GB" sz="1800" u="none" cap="none" strike="noStrike">
                <a:solidFill>
                  <a:srgbClr val="000000"/>
                </a:solidFill>
                <a:latin typeface="Oswald"/>
                <a:ea typeface="Oswald"/>
                <a:cs typeface="Oswald"/>
                <a:sym typeface="Oswald"/>
              </a:rPr>
            </a:br>
            <a:r>
              <a:rPr b="0" i="0" lang="en-GB" sz="1800" u="none" cap="none" strike="noStrike">
                <a:solidFill>
                  <a:srgbClr val="000000"/>
                </a:solidFill>
                <a:latin typeface="Oswald"/>
                <a:ea typeface="Oswald"/>
                <a:cs typeface="Oswald"/>
                <a:sym typeface="Oswald"/>
              </a:rPr>
              <a:t>is under threat. </a:t>
            </a:r>
            <a:br>
              <a:rPr b="0" i="0" lang="en-GB" sz="1800" u="none" cap="none" strike="noStrike">
                <a:solidFill>
                  <a:srgbClr val="000000"/>
                </a:solidFill>
                <a:latin typeface="Oswald"/>
                <a:ea typeface="Oswald"/>
                <a:cs typeface="Oswald"/>
                <a:sym typeface="Oswald"/>
              </a:rPr>
            </a:b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Our letters, words and actions will put pressure on authorities to take immediate ​ action, so that those who abuse will be brought to justice. And those unjustly imprisoned will taste freedom ​once again. </a:t>
            </a:r>
            <a:endParaRPr b="0" i="0" sz="1800" u="none" cap="none" strike="noStrike">
              <a:solidFill>
                <a:srgbClr val="000000"/>
              </a:solidFill>
              <a:latin typeface="Oswald"/>
              <a:ea typeface="Oswald"/>
              <a:cs typeface="Oswald"/>
              <a:sym typeface="Oswald"/>
            </a:endParaRPr>
          </a:p>
        </p:txBody>
      </p:sp>
      <p:sp>
        <p:nvSpPr>
          <p:cNvPr id="615" name="Google Shape;615;p68"/>
          <p:cNvSpPr txBox="1"/>
          <p:nvPr/>
        </p:nvSpPr>
        <p:spPr>
          <a:xfrm>
            <a:off x="4211241" y="190500"/>
            <a:ext cx="3243300" cy="833400"/>
          </a:xfrm>
          <a:prstGeom prst="rect">
            <a:avLst/>
          </a:prstGeom>
          <a:noFill/>
          <a:ln>
            <a:noFill/>
          </a:ln>
        </p:spPr>
        <p:txBody>
          <a:bodyPr anchorCtr="0" anchor="b" bIns="0" lIns="6840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WHY DO WE NEED </a:t>
            </a:r>
            <a:endParaRPr b="1" i="0" sz="2400" u="none" cap="none" strike="noStrike">
              <a:solidFill>
                <a:srgbClr val="000000"/>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TO TAKE ACTION?</a:t>
            </a:r>
            <a:endParaRPr b="1" i="0" sz="2400" u="none" cap="none" strike="noStrike">
              <a:solidFill>
                <a:srgbClr val="000000"/>
              </a:solidFill>
              <a:latin typeface="Oswald"/>
              <a:ea typeface="Oswald"/>
              <a:cs typeface="Oswald"/>
              <a:sym typeface="Oswald"/>
            </a:endParaRPr>
          </a:p>
        </p:txBody>
      </p:sp>
      <p:cxnSp>
        <p:nvCxnSpPr>
          <p:cNvPr id="616" name="Google Shape;616;p68"/>
          <p:cNvCxnSpPr/>
          <p:nvPr/>
        </p:nvCxnSpPr>
        <p:spPr>
          <a:xfrm>
            <a:off x="4091450" y="421050"/>
            <a:ext cx="0" cy="3908400"/>
          </a:xfrm>
          <a:prstGeom prst="straightConnector1">
            <a:avLst/>
          </a:prstGeom>
          <a:noFill/>
          <a:ln cap="flat" cmpd="sng" w="9525">
            <a:solidFill>
              <a:schemeClr val="dk2"/>
            </a:solidFill>
            <a:prstDash val="solid"/>
            <a:round/>
            <a:headEnd len="sm" w="sm" type="none"/>
            <a:tailEnd len="sm" w="sm" type="none"/>
          </a:ln>
        </p:spPr>
      </p:cxnSp>
      <p:sp>
        <p:nvSpPr>
          <p:cNvPr id="617" name="Google Shape;617;p68"/>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pic>
        <p:nvPicPr>
          <p:cNvPr id="618" name="Google Shape;618;p68"/>
          <p:cNvPicPr preferRelativeResize="0"/>
          <p:nvPr/>
        </p:nvPicPr>
        <p:blipFill rotWithShape="1">
          <a:blip r:embed="rId3">
            <a:alphaModFix/>
          </a:blip>
          <a:srcRect b="0" l="99" r="109" t="0"/>
          <a:stretch/>
        </p:blipFill>
        <p:spPr>
          <a:xfrm>
            <a:off x="450010" y="1236800"/>
            <a:ext cx="2540183" cy="2423700"/>
          </a:xfrm>
          <a:prstGeom prst="rect">
            <a:avLst/>
          </a:prstGeom>
          <a:noFill/>
          <a:ln>
            <a:noFill/>
          </a:ln>
        </p:spPr>
      </p:pic>
      <p:sp>
        <p:nvSpPr>
          <p:cNvPr id="619" name="Google Shape;619;p68"/>
          <p:cNvSpPr txBox="1"/>
          <p:nvPr/>
        </p:nvSpPr>
        <p:spPr>
          <a:xfrm>
            <a:off x="1057974" y="1358926"/>
            <a:ext cx="1206000" cy="2423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People in more than 170 countries and territories take part in all kinds of events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Writing millions of letters, emails, tweets and petitions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Supporting people who’ve been harassed, threatened and unjustly jailed</a:t>
            </a:r>
            <a:endParaRPr b="0" i="0" sz="1000" u="none" cap="none" strike="noStrike">
              <a:solidFill>
                <a:srgbClr val="000000"/>
              </a:solidFill>
              <a:latin typeface="Arial"/>
              <a:ea typeface="Arial"/>
              <a:cs typeface="Arial"/>
              <a:sym typeface="Arial"/>
            </a:endParaRPr>
          </a:p>
        </p:txBody>
      </p:sp>
      <p:sp>
        <p:nvSpPr>
          <p:cNvPr id="620" name="Google Shape;620;p68"/>
          <p:cNvSpPr txBox="1"/>
          <p:nvPr/>
        </p:nvSpPr>
        <p:spPr>
          <a:xfrm>
            <a:off x="2863501" y="1358926"/>
            <a:ext cx="1165800" cy="3116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Putting pressure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on governments, leaders and decision-makers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Showing love and support for the people and their families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And making change happen – releasing activists, securing justice for those whose rights have been wronged and protecting people who stand up for change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4" name="Shape 624"/>
        <p:cNvGrpSpPr/>
        <p:nvPr/>
      </p:nvGrpSpPr>
      <p:grpSpPr>
        <a:xfrm>
          <a:off x="0" y="0"/>
          <a:ext cx="0" cy="0"/>
          <a:chOff x="0" y="0"/>
          <a:chExt cx="0" cy="0"/>
        </a:xfrm>
      </p:grpSpPr>
      <p:sp>
        <p:nvSpPr>
          <p:cNvPr id="625" name="Google Shape;625;p69"/>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626" name="Google Shape;626;p69"/>
          <p:cNvSpPr txBox="1"/>
          <p:nvPr/>
        </p:nvSpPr>
        <p:spPr>
          <a:xfrm>
            <a:off x="755575" y="1284175"/>
            <a:ext cx="4044300" cy="33711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1. LISTEN TO THE STORIES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2. WRITE YOUR LETTERS TO: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The government we are trying to persuade to help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the person or people featured in each case</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The person or people we want to help, or someone they are close to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3. TAG YOUR LETTERS SO AMNESTY </a:t>
            </a:r>
            <a:br>
              <a:rPr b="1" i="0" lang="en-GB" sz="1300" u="none" cap="none" strike="noStrike">
                <a:solidFill>
                  <a:srgbClr val="424242"/>
                </a:solidFill>
                <a:latin typeface="Oswald"/>
                <a:ea typeface="Oswald"/>
                <a:cs typeface="Oswald"/>
                <a:sym typeface="Oswald"/>
              </a:rPr>
            </a:br>
            <a:r>
              <a:rPr b="1" i="0" lang="en-GB" sz="1300" u="none" cap="none" strike="noStrike">
                <a:solidFill>
                  <a:srgbClr val="424242"/>
                </a:solidFill>
                <a:latin typeface="Oswald"/>
                <a:ea typeface="Oswald"/>
                <a:cs typeface="Oswald"/>
                <a:sym typeface="Oswald"/>
              </a:rPr>
              <a:t>CAN FIND ​THEM ON SOCIAL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Take a photo of your letter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Post in on your social media channels, tagging it with the unique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event hashtag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Make sure the posts are public so we can find it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4. AMNESTY WILL DELIVER YOUR LETTERS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Amnesty will then collect all actions and give them to the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governments, the people we’re trying to help, or their families</a:t>
            </a:r>
            <a:endParaRPr b="0" i="0" sz="1100" u="none" cap="none" strike="noStrike">
              <a:solidFill>
                <a:srgbClr val="424242"/>
              </a:solidFill>
              <a:latin typeface="Oswald"/>
              <a:ea typeface="Oswald"/>
              <a:cs typeface="Oswald"/>
              <a:sym typeface="Oswald"/>
            </a:endParaRPr>
          </a:p>
        </p:txBody>
      </p:sp>
      <p:sp>
        <p:nvSpPr>
          <p:cNvPr id="627" name="Google Shape;627;p69"/>
          <p:cNvSpPr txBox="1"/>
          <p:nvPr>
            <p:ph type="title"/>
          </p:nvPr>
        </p:nvSpPr>
        <p:spPr>
          <a:xfrm>
            <a:off x="628649" y="337772"/>
            <a:ext cx="6220500" cy="69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2800"/>
              <a:buFont typeface="Oswald"/>
              <a:buNone/>
            </a:pPr>
            <a:r>
              <a:rPr lang="en-GB" sz="2400"/>
              <a:t>HOW TO WRITE </a:t>
            </a:r>
            <a:endParaRPr sz="2400"/>
          </a:p>
          <a:p>
            <a:pPr indent="0" lvl="0" marL="0" rtl="0" algn="l">
              <a:lnSpc>
                <a:spcPct val="90000"/>
              </a:lnSpc>
              <a:spcBef>
                <a:spcPts val="0"/>
              </a:spcBef>
              <a:spcAft>
                <a:spcPts val="0"/>
              </a:spcAft>
              <a:buClr>
                <a:srgbClr val="000000"/>
              </a:buClr>
              <a:buSzPts val="2800"/>
              <a:buFont typeface="Oswald"/>
              <a:buNone/>
            </a:pPr>
            <a:r>
              <a:rPr lang="en-GB" sz="2400"/>
              <a:t>FOR RIGHTS</a:t>
            </a:r>
            <a:endParaRPr sz="2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70"/>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latin typeface="Oswald"/>
                <a:ea typeface="Oswald"/>
                <a:cs typeface="Oswald"/>
                <a:sym typeface="Oswald"/>
              </a:rPr>
              <a:t>WRITE A LETTER,</a:t>
            </a:r>
            <a:endParaRPr sz="1800">
              <a:latin typeface="Oswald"/>
              <a:ea typeface="Oswald"/>
              <a:cs typeface="Oswald"/>
              <a:sym typeface="Oswald"/>
            </a:endParaRPr>
          </a:p>
          <a:p>
            <a:pPr indent="0" lvl="0" marL="0" rtl="0" algn="l">
              <a:lnSpc>
                <a:spcPct val="90000"/>
              </a:lnSpc>
              <a:spcBef>
                <a:spcPts val="0"/>
              </a:spcBef>
              <a:spcAft>
                <a:spcPts val="0"/>
              </a:spcAft>
              <a:buClr>
                <a:srgbClr val="000000"/>
              </a:buClr>
              <a:buSzPts val="2800"/>
              <a:buFont typeface="Oswald"/>
              <a:buNone/>
            </a:pPr>
            <a:r>
              <a:rPr lang="en-GB" sz="1800">
                <a:latin typeface="Oswald"/>
                <a:ea typeface="Oswald"/>
                <a:cs typeface="Oswald"/>
                <a:sym typeface="Oswald"/>
              </a:rPr>
              <a:t>CHANGE A LIFE</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633" name="Google Shape;633;p7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634" name="Google Shape;634;p70"/>
          <p:cNvSpPr txBox="1"/>
          <p:nvPr/>
        </p:nvSpPr>
        <p:spPr>
          <a:xfrm>
            <a:off x="628650" y="1087050"/>
            <a:ext cx="3288900" cy="3502800"/>
          </a:xfrm>
          <a:prstGeom prst="rect">
            <a:avLst/>
          </a:prstGeom>
          <a:noFill/>
          <a:ln>
            <a:noFill/>
          </a:ln>
        </p:spPr>
        <p:txBody>
          <a:bodyPr anchorCtr="0" anchor="t" bIns="34275" lIns="0" spcFirstLastPara="1" rIns="685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swald"/>
                <a:ea typeface="Oswald"/>
                <a:cs typeface="Oswald"/>
                <a:sym typeface="Oswald"/>
              </a:rPr>
              <a:t>You can write to the US Secretary of State, Antony Blinken at the following address: </a:t>
            </a:r>
            <a:endParaRPr b="0" i="0" sz="2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US Secretary of State,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2201 C Street NW,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Washington, DC,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20520,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USA.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Salutation: Dear Secretary of State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Twitter/ Instagram: @SecBlinken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sp>
        <p:nvSpPr>
          <p:cNvPr id="635" name="Google Shape;635;p70"/>
          <p:cNvSpPr txBox="1"/>
          <p:nvPr/>
        </p:nvSpPr>
        <p:spPr>
          <a:xfrm>
            <a:off x="4735350" y="1087050"/>
            <a:ext cx="3260100" cy="3502800"/>
          </a:xfrm>
          <a:prstGeom prst="rect">
            <a:avLst/>
          </a:prstGeom>
          <a:noFill/>
          <a:ln>
            <a:noFill/>
          </a:ln>
        </p:spPr>
        <p:txBody>
          <a:bodyPr anchorCtr="0" anchor="t" bIns="34275" lIns="0" spcFirstLastPara="1" rIns="685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swald"/>
                <a:ea typeface="Oswald"/>
                <a:cs typeface="Oswald"/>
                <a:sym typeface="Oswald"/>
              </a:rPr>
              <a:t>Use the following guidelines to </a:t>
            </a:r>
            <a:br>
              <a:rPr b="0" i="0" lang="en-GB" sz="2000" u="none" cap="none" strike="noStrike">
                <a:solidFill>
                  <a:srgbClr val="000000"/>
                </a:solidFill>
                <a:latin typeface="Oswald"/>
                <a:ea typeface="Oswald"/>
                <a:cs typeface="Oswald"/>
                <a:sym typeface="Oswald"/>
              </a:rPr>
            </a:br>
            <a:r>
              <a:rPr b="0" i="0" lang="en-GB" sz="2000" u="none" cap="none" strike="noStrike">
                <a:solidFill>
                  <a:srgbClr val="000000"/>
                </a:solidFill>
                <a:latin typeface="Oswald"/>
                <a:ea typeface="Oswald"/>
                <a:cs typeface="Oswald"/>
                <a:sym typeface="Oswald"/>
              </a:rPr>
              <a:t>write a more personal letter: </a:t>
            </a:r>
            <a:endParaRPr b="0" i="0" sz="2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rPr b="0" i="0" lang="en-GB" sz="1300" u="none" cap="none" strike="noStrike">
                <a:solidFill>
                  <a:srgbClr val="000000"/>
                </a:solidFill>
                <a:latin typeface="Oswald"/>
                <a:ea typeface="Oswald"/>
                <a:cs typeface="Oswald"/>
                <a:sym typeface="Oswald"/>
              </a:rPr>
              <a:t>Tell the US Secretary of State something about yourself.</a:t>
            </a:r>
            <a:endParaRPr b="0" i="0" sz="13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rPr b="0" i="0" lang="en-GB" sz="1300" u="none" cap="none" strike="noStrike">
                <a:solidFill>
                  <a:srgbClr val="000000"/>
                </a:solidFill>
                <a:latin typeface="Oswald"/>
                <a:ea typeface="Oswald"/>
                <a:cs typeface="Oswald"/>
                <a:sym typeface="Oswald"/>
              </a:rPr>
              <a:t>Tell him what shocks you about Ciham Ali’s case.</a:t>
            </a:r>
            <a:endParaRPr b="0" i="0" sz="13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rPr b="0" i="0" lang="en-GB" sz="1300" u="none" cap="none" strike="noStrike">
                <a:solidFill>
                  <a:srgbClr val="000000"/>
                </a:solidFill>
                <a:latin typeface="Oswald"/>
                <a:ea typeface="Oswald"/>
                <a:cs typeface="Oswald"/>
                <a:sym typeface="Oswald"/>
              </a:rPr>
              <a:t>Ask him to </a:t>
            </a:r>
            <a:r>
              <a:rPr b="1" i="0" lang="en-GB" sz="1300" u="none" cap="none" strike="noStrike">
                <a:solidFill>
                  <a:srgbClr val="000000"/>
                </a:solidFill>
                <a:latin typeface="Oswald"/>
                <a:ea typeface="Oswald"/>
                <a:cs typeface="Oswald"/>
                <a:sym typeface="Oswald"/>
              </a:rPr>
              <a:t>immediately intervene in Ciham Ali’s case by calling for Ciham’s immediate and unconditional release.</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You can use the template letters in the letter writing toolkit which you can download on the Write for Rights web page at </a:t>
            </a:r>
            <a:r>
              <a:rPr b="0" i="0" lang="en-GB" sz="1200" u="sng" cap="none" strike="noStrike">
                <a:solidFill>
                  <a:schemeClr val="hlink"/>
                </a:solidFill>
                <a:latin typeface="Oswald"/>
                <a:ea typeface="Oswald"/>
                <a:cs typeface="Oswald"/>
                <a:sym typeface="Oswald"/>
                <a:hlinkClick r:id="rId3"/>
              </a:rPr>
              <a:t>www.amnesty.org/writeforrights</a:t>
            </a:r>
            <a:r>
              <a:rPr b="0" i="0" lang="en-GB" sz="1200" u="none" cap="none" strike="noStrike">
                <a:solidFill>
                  <a:srgbClr val="000000"/>
                </a:solidFill>
                <a:latin typeface="Oswald"/>
                <a:ea typeface="Oswald"/>
                <a:cs typeface="Oswald"/>
                <a:sym typeface="Oswald"/>
              </a:rPr>
              <a:t>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90000"/>
              </a:lnSpc>
              <a:spcBef>
                <a:spcPts val="165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cxnSp>
        <p:nvCxnSpPr>
          <p:cNvPr id="636" name="Google Shape;636;p70"/>
          <p:cNvCxnSpPr/>
          <p:nvPr/>
        </p:nvCxnSpPr>
        <p:spPr>
          <a:xfrm>
            <a:off x="4572000" y="1180125"/>
            <a:ext cx="0" cy="3411900"/>
          </a:xfrm>
          <a:prstGeom prst="straightConnector1">
            <a:avLst/>
          </a:prstGeom>
          <a:noFill/>
          <a:ln cap="flat" cmpd="sng" w="9525">
            <a:solidFill>
              <a:srgbClr val="424242"/>
            </a:solidFill>
            <a:prstDash val="solid"/>
            <a:miter lim="800000"/>
            <a:headEnd len="sm" w="sm" type="none"/>
            <a:tailEnd len="sm" w="sm" type="none"/>
          </a:ln>
        </p:spPr>
      </p:cxnSp>
      <p:sp>
        <p:nvSpPr>
          <p:cNvPr id="637" name="Google Shape;637;p70"/>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TAKEN AT 15</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71"/>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SHOW </a:t>
            </a:r>
            <a:endParaRPr sz="1800"/>
          </a:p>
          <a:p>
            <a:pPr indent="0" lvl="0" marL="0" rtl="0" algn="l">
              <a:lnSpc>
                <a:spcPct val="90000"/>
              </a:lnSpc>
              <a:spcBef>
                <a:spcPts val="0"/>
              </a:spcBef>
              <a:spcAft>
                <a:spcPts val="0"/>
              </a:spcAft>
              <a:buClr>
                <a:srgbClr val="000000"/>
              </a:buClr>
              <a:buSzPts val="2800"/>
              <a:buFont typeface="Oswald"/>
              <a:buNone/>
            </a:pPr>
            <a:r>
              <a:rPr lang="en-GB" sz="1800"/>
              <a:t>SOLIDARITY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643" name="Google Shape;643;p7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644" name="Google Shape;644;p71"/>
          <p:cNvSpPr txBox="1"/>
          <p:nvPr/>
        </p:nvSpPr>
        <p:spPr>
          <a:xfrm>
            <a:off x="628650" y="1087050"/>
            <a:ext cx="3780000" cy="3502800"/>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750"/>
              </a:spcBef>
              <a:spcAft>
                <a:spcPts val="0"/>
              </a:spcAft>
              <a:buClr>
                <a:srgbClr val="000000"/>
              </a:buClr>
              <a:buSzPts val="14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rPr b="0" i="0" lang="en-GB" sz="1800" u="none" cap="none" strike="noStrike">
                <a:solidFill>
                  <a:srgbClr val="000000"/>
                </a:solidFill>
                <a:latin typeface="Oswald"/>
                <a:ea typeface="Oswald"/>
                <a:cs typeface="Oswald"/>
                <a:sym typeface="Oswald"/>
              </a:rPr>
              <a:t>You can also show solidarity with Ciham and her family directly.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rPr b="0" i="0" lang="en-GB" sz="1800" u="none" cap="none" strike="noStrike">
                <a:solidFill>
                  <a:srgbClr val="000000"/>
                </a:solidFill>
                <a:latin typeface="Oswald"/>
                <a:ea typeface="Oswald"/>
                <a:cs typeface="Oswald"/>
                <a:sym typeface="Oswald"/>
              </a:rPr>
              <a:t>You could take a picture of yourself wearing anything purple (Ciham's favourite colour) and post it on social media.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rPr b="0" i="0" lang="en-GB" sz="1800" u="none" cap="none" strike="noStrike">
                <a:solidFill>
                  <a:srgbClr val="000000"/>
                </a:solidFill>
                <a:latin typeface="Oswald"/>
                <a:ea typeface="Oswald"/>
                <a:cs typeface="Oswald"/>
                <a:sym typeface="Oswald"/>
              </a:rPr>
              <a:t>Use the hashtag #Purple4Ciham and tag @SecBlinken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600"/>
              <a:buFont typeface="Arial"/>
              <a:buNone/>
            </a:pPr>
            <a:r>
              <a:t/>
            </a:r>
            <a:endParaRPr b="0" i="0" sz="1400" u="none" cap="none" strike="noStrike">
              <a:solidFill>
                <a:srgbClr val="000000"/>
              </a:solidFill>
              <a:latin typeface="Oswald"/>
              <a:ea typeface="Oswald"/>
              <a:cs typeface="Oswald"/>
              <a:sym typeface="Oswald"/>
            </a:endParaRPr>
          </a:p>
        </p:txBody>
      </p:sp>
      <p:sp>
        <p:nvSpPr>
          <p:cNvPr id="645" name="Google Shape;645;p71"/>
          <p:cNvSpPr txBox="1"/>
          <p:nvPr/>
        </p:nvSpPr>
        <p:spPr>
          <a:xfrm>
            <a:off x="4735350" y="1168400"/>
            <a:ext cx="3961500" cy="3387900"/>
          </a:xfrm>
          <a:prstGeom prst="rect">
            <a:avLst/>
          </a:prstGeom>
          <a:noFill/>
          <a:ln cap="flat" cmpd="sng" w="9525">
            <a:solidFill>
              <a:schemeClr val="accent1"/>
            </a:solidFill>
            <a:prstDash val="solid"/>
            <a:round/>
            <a:headEnd len="sm" w="sm" type="none"/>
            <a:tailEnd len="sm" w="sm" type="none"/>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The nine-year anniversary of Ciham’s unlawful arrest and enforced disappearance is on 8 December and could be a perfect opportunity to organize a solidarity action. </a:t>
            </a:r>
            <a:endParaRPr b="0" i="0" sz="18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The main goal is to display “#FreeCiham” in as many spaces as possible to raise awareness for her case. Amnesty International is encouraging people to use the colour purple (Ciham’s favourite colour) as much as possible, to tie in with the social media campaign #Purple4Ciham</a:t>
            </a:r>
            <a:endParaRPr b="0" i="0" sz="18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p:txBody>
      </p:sp>
      <p:cxnSp>
        <p:nvCxnSpPr>
          <p:cNvPr id="646" name="Google Shape;646;p71"/>
          <p:cNvCxnSpPr/>
          <p:nvPr/>
        </p:nvCxnSpPr>
        <p:spPr>
          <a:xfrm>
            <a:off x="4572000" y="1168400"/>
            <a:ext cx="0" cy="3347400"/>
          </a:xfrm>
          <a:prstGeom prst="straightConnector1">
            <a:avLst/>
          </a:prstGeom>
          <a:noFill/>
          <a:ln cap="flat" cmpd="sng" w="9525">
            <a:solidFill>
              <a:srgbClr val="424242"/>
            </a:solidFill>
            <a:prstDash val="solid"/>
            <a:miter lim="800000"/>
            <a:headEnd len="sm" w="sm" type="none"/>
            <a:tailEnd len="sm" w="sm" type="none"/>
          </a:ln>
        </p:spPr>
      </p:cxnSp>
      <p:sp>
        <p:nvSpPr>
          <p:cNvPr id="647" name="Google Shape;647;p71"/>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TAKEN AT 15</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5"/>
          <p:cNvSpPr txBox="1"/>
          <p:nvPr>
            <p:ph type="title"/>
          </p:nvPr>
        </p:nvSpPr>
        <p:spPr>
          <a:xfrm>
            <a:off x="541491" y="329364"/>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09" name="Google Shape;309;p4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10" name="Google Shape;310;p45"/>
          <p:cNvSpPr/>
          <p:nvPr/>
        </p:nvSpPr>
        <p:spPr>
          <a:xfrm>
            <a:off x="2732550" y="3021816"/>
            <a:ext cx="1461900" cy="1417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Article 19</a:t>
            </a:r>
            <a:r>
              <a:rPr b="0" i="0" lang="en-GB" sz="1400" u="none" cap="none" strike="noStrike">
                <a:solidFill>
                  <a:srgbClr val="000000"/>
                </a:solidFill>
                <a:latin typeface="Arial"/>
                <a:ea typeface="Arial"/>
                <a:cs typeface="Arial"/>
                <a:sym typeface="Arial"/>
              </a:rPr>
              <a:t>: Right to freedom of expression</a:t>
            </a:r>
            <a:endParaRPr b="0" i="0" sz="1400" u="none" cap="none" strike="noStrike">
              <a:solidFill>
                <a:srgbClr val="000000"/>
              </a:solidFill>
              <a:latin typeface="Arial"/>
              <a:ea typeface="Arial"/>
              <a:cs typeface="Arial"/>
              <a:sym typeface="Arial"/>
            </a:endParaRPr>
          </a:p>
        </p:txBody>
      </p:sp>
      <p:sp>
        <p:nvSpPr>
          <p:cNvPr id="311" name="Google Shape;311;p45"/>
          <p:cNvSpPr/>
          <p:nvPr/>
        </p:nvSpPr>
        <p:spPr>
          <a:xfrm>
            <a:off x="630250" y="3021816"/>
            <a:ext cx="1461900" cy="1417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Article 24:</a:t>
            </a:r>
            <a:r>
              <a:rPr b="0" i="0" lang="en-GB" sz="1400" u="none" cap="none" strike="noStrike">
                <a:solidFill>
                  <a:srgbClr val="000000"/>
                </a:solidFill>
                <a:latin typeface="Arial"/>
                <a:ea typeface="Arial"/>
                <a:cs typeface="Arial"/>
                <a:sym typeface="Arial"/>
              </a:rPr>
              <a:t> Right to rest and leisure</a:t>
            </a:r>
            <a:endParaRPr b="0" i="0" sz="1400" u="none" cap="none" strike="noStrike">
              <a:solidFill>
                <a:srgbClr val="000000"/>
              </a:solidFill>
              <a:latin typeface="Arial"/>
              <a:ea typeface="Arial"/>
              <a:cs typeface="Arial"/>
              <a:sym typeface="Arial"/>
            </a:endParaRPr>
          </a:p>
        </p:txBody>
      </p:sp>
      <p:sp>
        <p:nvSpPr>
          <p:cNvPr id="312" name="Google Shape;312;p45"/>
          <p:cNvSpPr/>
          <p:nvPr/>
        </p:nvSpPr>
        <p:spPr>
          <a:xfrm>
            <a:off x="630250" y="1282841"/>
            <a:ext cx="1461900" cy="1417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Article 25:</a:t>
            </a:r>
            <a:r>
              <a:rPr b="0" i="0" lang="en-GB" sz="1400" u="none" cap="none" strike="noStrike">
                <a:solidFill>
                  <a:srgbClr val="000000"/>
                </a:solidFill>
                <a:latin typeface="Arial"/>
                <a:ea typeface="Arial"/>
                <a:cs typeface="Arial"/>
                <a:sym typeface="Arial"/>
              </a:rPr>
              <a:t> Right to a standard of living </a:t>
            </a:r>
            <a:endParaRPr b="0" i="0" sz="1400" u="none" cap="none" strike="noStrike">
              <a:solidFill>
                <a:srgbClr val="000000"/>
              </a:solidFill>
              <a:latin typeface="Arial"/>
              <a:ea typeface="Arial"/>
              <a:cs typeface="Arial"/>
              <a:sym typeface="Arial"/>
            </a:endParaRPr>
          </a:p>
        </p:txBody>
      </p:sp>
      <p:sp>
        <p:nvSpPr>
          <p:cNvPr id="313" name="Google Shape;313;p45"/>
          <p:cNvSpPr/>
          <p:nvPr/>
        </p:nvSpPr>
        <p:spPr>
          <a:xfrm>
            <a:off x="2773375" y="1282841"/>
            <a:ext cx="1461900" cy="1417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Article 12:</a:t>
            </a:r>
            <a:r>
              <a:rPr b="0" i="0" lang="en-GB" sz="1400" u="none" cap="none" strike="noStrike">
                <a:solidFill>
                  <a:srgbClr val="000000"/>
                </a:solidFill>
                <a:latin typeface="Arial"/>
                <a:ea typeface="Arial"/>
                <a:cs typeface="Arial"/>
                <a:sym typeface="Arial"/>
              </a:rPr>
              <a:t> Right to privacy</a:t>
            </a:r>
            <a:endParaRPr b="0" i="0" sz="1400" u="none" cap="none" strike="noStrike">
              <a:solidFill>
                <a:srgbClr val="000000"/>
              </a:solidFill>
              <a:latin typeface="Arial"/>
              <a:ea typeface="Arial"/>
              <a:cs typeface="Arial"/>
              <a:sym typeface="Arial"/>
            </a:endParaRPr>
          </a:p>
        </p:txBody>
      </p:sp>
      <p:sp>
        <p:nvSpPr>
          <p:cNvPr id="314" name="Google Shape;314;p45"/>
          <p:cNvSpPr/>
          <p:nvPr/>
        </p:nvSpPr>
        <p:spPr>
          <a:xfrm>
            <a:off x="4834850" y="1282841"/>
            <a:ext cx="1461900" cy="1417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Article 26</a:t>
            </a:r>
            <a:r>
              <a:rPr b="0" i="0" lang="en-GB" sz="1400" u="none" cap="none" strike="noStrike">
                <a:solidFill>
                  <a:srgbClr val="000000"/>
                </a:solidFill>
                <a:latin typeface="Arial"/>
                <a:ea typeface="Arial"/>
                <a:cs typeface="Arial"/>
                <a:sym typeface="Arial"/>
              </a:rPr>
              <a:t>: Right to education</a:t>
            </a:r>
            <a:endParaRPr b="0" i="0" sz="1400" u="none" cap="none" strike="noStrike">
              <a:solidFill>
                <a:srgbClr val="000000"/>
              </a:solidFill>
              <a:latin typeface="Arial"/>
              <a:ea typeface="Arial"/>
              <a:cs typeface="Arial"/>
              <a:sym typeface="Arial"/>
            </a:endParaRPr>
          </a:p>
        </p:txBody>
      </p:sp>
      <p:sp>
        <p:nvSpPr>
          <p:cNvPr id="315" name="Google Shape;315;p45"/>
          <p:cNvSpPr/>
          <p:nvPr/>
        </p:nvSpPr>
        <p:spPr>
          <a:xfrm>
            <a:off x="6896325" y="1282850"/>
            <a:ext cx="1461900" cy="1417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Article 19:</a:t>
            </a:r>
            <a:r>
              <a:rPr b="0" i="0" lang="en-GB" sz="1400" u="none" cap="none" strike="noStrike">
                <a:solidFill>
                  <a:srgbClr val="000000"/>
                </a:solidFill>
                <a:latin typeface="Arial"/>
                <a:ea typeface="Arial"/>
                <a:cs typeface="Arial"/>
                <a:sym typeface="Arial"/>
              </a:rPr>
              <a:t> Right to life</a:t>
            </a:r>
            <a:endParaRPr b="0" i="0" sz="1400" u="none" cap="none" strike="noStrike">
              <a:solidFill>
                <a:srgbClr val="000000"/>
              </a:solidFill>
              <a:latin typeface="Arial"/>
              <a:ea typeface="Arial"/>
              <a:cs typeface="Arial"/>
              <a:sym typeface="Arial"/>
            </a:endParaRPr>
          </a:p>
        </p:txBody>
      </p:sp>
      <p:sp>
        <p:nvSpPr>
          <p:cNvPr id="316" name="Google Shape;316;p45"/>
          <p:cNvSpPr/>
          <p:nvPr/>
        </p:nvSpPr>
        <p:spPr>
          <a:xfrm>
            <a:off x="4834850" y="3021816"/>
            <a:ext cx="1461900" cy="1417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Article 18:</a:t>
            </a:r>
            <a:r>
              <a:rPr b="0" i="0" lang="en-GB" sz="1400" u="none" cap="none" strike="noStrike">
                <a:solidFill>
                  <a:srgbClr val="000000"/>
                </a:solidFill>
                <a:latin typeface="Arial"/>
                <a:ea typeface="Arial"/>
                <a:cs typeface="Arial"/>
                <a:sym typeface="Arial"/>
              </a:rPr>
              <a:t> Right to freedom of thought, conscience  and religion</a:t>
            </a:r>
            <a:endParaRPr b="0" i="0" sz="1400" u="none" cap="none" strike="noStrike">
              <a:solidFill>
                <a:srgbClr val="000000"/>
              </a:solidFill>
              <a:latin typeface="Arial"/>
              <a:ea typeface="Arial"/>
              <a:cs typeface="Arial"/>
              <a:sym typeface="Arial"/>
            </a:endParaRPr>
          </a:p>
        </p:txBody>
      </p:sp>
      <p:sp>
        <p:nvSpPr>
          <p:cNvPr id="317" name="Google Shape;317;p45"/>
          <p:cNvSpPr/>
          <p:nvPr/>
        </p:nvSpPr>
        <p:spPr>
          <a:xfrm>
            <a:off x="6896325" y="3021816"/>
            <a:ext cx="1461900" cy="1417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Article 13</a:t>
            </a:r>
            <a:r>
              <a:rPr b="0" i="0" lang="en-GB" sz="1400" u="none" cap="none" strike="noStrike">
                <a:solidFill>
                  <a:srgbClr val="000000"/>
                </a:solidFill>
                <a:latin typeface="Arial"/>
                <a:ea typeface="Arial"/>
                <a:cs typeface="Arial"/>
                <a:sym typeface="Arial"/>
              </a:rPr>
              <a:t>: Right to freedom of movement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6"/>
          <p:cNvSpPr txBox="1"/>
          <p:nvPr>
            <p:ph type="title"/>
          </p:nvPr>
        </p:nvSpPr>
        <p:spPr>
          <a:xfrm>
            <a:off x="541491" y="329364"/>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23" name="Google Shape;323;p4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24" name="Google Shape;324;p46"/>
          <p:cNvSpPr/>
          <p:nvPr/>
        </p:nvSpPr>
        <p:spPr>
          <a:xfrm>
            <a:off x="87350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19: Right to </a:t>
            </a:r>
            <a:r>
              <a:rPr b="0" i="0" lang="en-GB" sz="1400" u="none" cap="none" strike="noStrike">
                <a:solidFill>
                  <a:srgbClr val="000000"/>
                </a:solidFill>
                <a:latin typeface="Arial"/>
                <a:ea typeface="Arial"/>
                <a:cs typeface="Arial"/>
                <a:sym typeface="Arial"/>
              </a:rPr>
              <a:t>freedom</a:t>
            </a:r>
            <a:r>
              <a:rPr b="0" i="0" lang="en-GB" sz="1400" u="none" cap="none" strike="noStrike">
                <a:solidFill>
                  <a:srgbClr val="000000"/>
                </a:solidFill>
                <a:latin typeface="Arial"/>
                <a:ea typeface="Arial"/>
                <a:cs typeface="Arial"/>
                <a:sym typeface="Arial"/>
              </a:rPr>
              <a:t> of expression</a:t>
            </a:r>
            <a:endParaRPr b="0" i="0" sz="1400" u="none" cap="none" strike="noStrike">
              <a:solidFill>
                <a:srgbClr val="000000"/>
              </a:solidFill>
              <a:latin typeface="Arial"/>
              <a:ea typeface="Arial"/>
              <a:cs typeface="Arial"/>
              <a:sym typeface="Arial"/>
            </a:endParaRPr>
          </a:p>
        </p:txBody>
      </p:sp>
      <p:sp>
        <p:nvSpPr>
          <p:cNvPr id="325" name="Google Shape;325;p46"/>
          <p:cNvSpPr/>
          <p:nvPr/>
        </p:nvSpPr>
        <p:spPr>
          <a:xfrm>
            <a:off x="283665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24: Right to rest and leisure</a:t>
            </a:r>
            <a:endParaRPr b="0" i="0" sz="1400" u="none" cap="none" strike="noStrike">
              <a:solidFill>
                <a:srgbClr val="000000"/>
              </a:solidFill>
              <a:latin typeface="Arial"/>
              <a:ea typeface="Arial"/>
              <a:cs typeface="Arial"/>
              <a:sym typeface="Arial"/>
            </a:endParaRPr>
          </a:p>
        </p:txBody>
      </p:sp>
      <p:sp>
        <p:nvSpPr>
          <p:cNvPr id="326" name="Google Shape;326;p46"/>
          <p:cNvSpPr/>
          <p:nvPr/>
        </p:nvSpPr>
        <p:spPr>
          <a:xfrm>
            <a:off x="479980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25: Right to a standard of living </a:t>
            </a:r>
            <a:endParaRPr b="0" i="0" sz="1400" u="none" cap="none" strike="noStrike">
              <a:solidFill>
                <a:srgbClr val="000000"/>
              </a:solidFill>
              <a:latin typeface="Arial"/>
              <a:ea typeface="Arial"/>
              <a:cs typeface="Arial"/>
              <a:sym typeface="Arial"/>
            </a:endParaRPr>
          </a:p>
        </p:txBody>
      </p:sp>
      <p:sp>
        <p:nvSpPr>
          <p:cNvPr id="327" name="Google Shape;327;p46"/>
          <p:cNvSpPr/>
          <p:nvPr/>
        </p:nvSpPr>
        <p:spPr>
          <a:xfrm>
            <a:off x="6806550" y="1999425"/>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12: Right to privacy</a:t>
            </a:r>
            <a:endParaRPr b="0" i="0" sz="1400" u="none" cap="none" strike="noStrike">
              <a:solidFill>
                <a:srgbClr val="000000"/>
              </a:solidFill>
              <a:latin typeface="Arial"/>
              <a:ea typeface="Arial"/>
              <a:cs typeface="Arial"/>
              <a:sym typeface="Arial"/>
            </a:endParaRPr>
          </a:p>
        </p:txBody>
      </p:sp>
      <p:sp>
        <p:nvSpPr>
          <p:cNvPr id="328" name="Google Shape;328;p46"/>
          <p:cNvSpPr/>
          <p:nvPr/>
        </p:nvSpPr>
        <p:spPr>
          <a:xfrm>
            <a:off x="6847325" y="3452875"/>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26: Right to education</a:t>
            </a:r>
            <a:endParaRPr b="0" i="0" sz="1400" u="none" cap="none" strike="noStrike">
              <a:solidFill>
                <a:srgbClr val="000000"/>
              </a:solidFill>
              <a:latin typeface="Arial"/>
              <a:ea typeface="Arial"/>
              <a:cs typeface="Arial"/>
              <a:sym typeface="Arial"/>
            </a:endParaRPr>
          </a:p>
        </p:txBody>
      </p:sp>
      <p:sp>
        <p:nvSpPr>
          <p:cNvPr id="329" name="Google Shape;329;p46"/>
          <p:cNvSpPr/>
          <p:nvPr/>
        </p:nvSpPr>
        <p:spPr>
          <a:xfrm>
            <a:off x="4840575" y="3418525"/>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19: Right to life</a:t>
            </a:r>
            <a:endParaRPr b="0" i="0" sz="1400" u="none" cap="none" strike="noStrike">
              <a:solidFill>
                <a:srgbClr val="000000"/>
              </a:solidFill>
              <a:latin typeface="Arial"/>
              <a:ea typeface="Arial"/>
              <a:cs typeface="Arial"/>
              <a:sym typeface="Arial"/>
            </a:endParaRPr>
          </a:p>
        </p:txBody>
      </p:sp>
      <p:sp>
        <p:nvSpPr>
          <p:cNvPr id="330" name="Google Shape;330;p46"/>
          <p:cNvSpPr/>
          <p:nvPr/>
        </p:nvSpPr>
        <p:spPr>
          <a:xfrm>
            <a:off x="2877425" y="3432524"/>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Article 18: Right to freedom of thought, conscience  and religion</a:t>
            </a:r>
            <a:endParaRPr b="0" i="0" sz="1200" u="none" cap="none" strike="noStrike">
              <a:solidFill>
                <a:srgbClr val="000000"/>
              </a:solidFill>
              <a:latin typeface="Arial"/>
              <a:ea typeface="Arial"/>
              <a:cs typeface="Arial"/>
              <a:sym typeface="Arial"/>
            </a:endParaRPr>
          </a:p>
        </p:txBody>
      </p:sp>
      <p:sp>
        <p:nvSpPr>
          <p:cNvPr id="331" name="Google Shape;331;p46"/>
          <p:cNvSpPr/>
          <p:nvPr/>
        </p:nvSpPr>
        <p:spPr>
          <a:xfrm>
            <a:off x="873500" y="3432524"/>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13: Right to freedom of movement</a:t>
            </a:r>
            <a:endParaRPr b="0" i="0" sz="1400" u="none" cap="none" strike="noStrike">
              <a:solidFill>
                <a:srgbClr val="000000"/>
              </a:solidFill>
              <a:latin typeface="Arial"/>
              <a:ea typeface="Arial"/>
              <a:cs typeface="Arial"/>
              <a:sym typeface="Arial"/>
            </a:endParaRPr>
          </a:p>
        </p:txBody>
      </p:sp>
      <p:sp>
        <p:nvSpPr>
          <p:cNvPr id="332" name="Google Shape;332;p46"/>
          <p:cNvSpPr txBox="1"/>
          <p:nvPr/>
        </p:nvSpPr>
        <p:spPr>
          <a:xfrm>
            <a:off x="630250" y="903050"/>
            <a:ext cx="4346400" cy="113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6"/>
                </a:solidFill>
                <a:latin typeface="Oswald"/>
                <a:ea typeface="Oswald"/>
                <a:cs typeface="Oswald"/>
                <a:sym typeface="Oswald"/>
              </a:rPr>
              <a:t>I walk freely in my town without fearing for my life</a:t>
            </a:r>
            <a:endParaRPr b="0" i="0" sz="16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4A86E8"/>
                </a:solidFill>
                <a:latin typeface="Oswald"/>
                <a:ea typeface="Oswald"/>
                <a:cs typeface="Oswald"/>
                <a:sym typeface="Oswald"/>
              </a:rPr>
              <a:t>I do not have to disclose my personal life to my teacher</a:t>
            </a:r>
            <a:endParaRPr b="0" i="0" sz="1600" u="none" cap="none" strike="noStrike">
              <a:solidFill>
                <a:srgbClr val="4A86E8"/>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6"/>
          <p:cNvSpPr/>
          <p:nvPr/>
        </p:nvSpPr>
        <p:spPr>
          <a:xfrm>
            <a:off x="51317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34" name="Google Shape;334;p46"/>
          <p:cNvSpPr/>
          <p:nvPr/>
        </p:nvSpPr>
        <p:spPr>
          <a:xfrm>
            <a:off x="52649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35" name="Google Shape;335;p46"/>
          <p:cNvSpPr/>
          <p:nvPr/>
        </p:nvSpPr>
        <p:spPr>
          <a:xfrm>
            <a:off x="53795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36" name="Google Shape;336;p46"/>
          <p:cNvSpPr/>
          <p:nvPr/>
        </p:nvSpPr>
        <p:spPr>
          <a:xfrm>
            <a:off x="55150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37" name="Google Shape;337;p46"/>
          <p:cNvSpPr/>
          <p:nvPr/>
        </p:nvSpPr>
        <p:spPr>
          <a:xfrm>
            <a:off x="55912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38" name="Google Shape;338;p46"/>
          <p:cNvSpPr/>
          <p:nvPr/>
        </p:nvSpPr>
        <p:spPr>
          <a:xfrm>
            <a:off x="57244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39" name="Google Shape;339;p46"/>
          <p:cNvSpPr/>
          <p:nvPr/>
        </p:nvSpPr>
        <p:spPr>
          <a:xfrm>
            <a:off x="58390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40" name="Google Shape;340;p46"/>
          <p:cNvSpPr/>
          <p:nvPr/>
        </p:nvSpPr>
        <p:spPr>
          <a:xfrm>
            <a:off x="597460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41" name="Google Shape;341;p46"/>
          <p:cNvSpPr/>
          <p:nvPr/>
        </p:nvSpPr>
        <p:spPr>
          <a:xfrm>
            <a:off x="51317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42" name="Google Shape;342;p46"/>
          <p:cNvSpPr/>
          <p:nvPr/>
        </p:nvSpPr>
        <p:spPr>
          <a:xfrm>
            <a:off x="52649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43" name="Google Shape;343;p46"/>
          <p:cNvSpPr/>
          <p:nvPr/>
        </p:nvSpPr>
        <p:spPr>
          <a:xfrm>
            <a:off x="53795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44" name="Google Shape;344;p46"/>
          <p:cNvSpPr/>
          <p:nvPr/>
        </p:nvSpPr>
        <p:spPr>
          <a:xfrm>
            <a:off x="55150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45" name="Google Shape;345;p46"/>
          <p:cNvSpPr/>
          <p:nvPr/>
        </p:nvSpPr>
        <p:spPr>
          <a:xfrm>
            <a:off x="55912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46" name="Google Shape;346;p46"/>
          <p:cNvSpPr/>
          <p:nvPr/>
        </p:nvSpPr>
        <p:spPr>
          <a:xfrm>
            <a:off x="57244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47" name="Google Shape;347;p46"/>
          <p:cNvSpPr/>
          <p:nvPr/>
        </p:nvSpPr>
        <p:spPr>
          <a:xfrm>
            <a:off x="58390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48" name="Google Shape;348;p46"/>
          <p:cNvSpPr/>
          <p:nvPr/>
        </p:nvSpPr>
        <p:spPr>
          <a:xfrm>
            <a:off x="597460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7"/>
          <p:cNvSpPr txBox="1"/>
          <p:nvPr>
            <p:ph type="title"/>
          </p:nvPr>
        </p:nvSpPr>
        <p:spPr>
          <a:xfrm>
            <a:off x="541491" y="329364"/>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54" name="Google Shape;354;p4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55" name="Google Shape;355;p47"/>
          <p:cNvSpPr/>
          <p:nvPr/>
        </p:nvSpPr>
        <p:spPr>
          <a:xfrm>
            <a:off x="87350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19: Right to freedom of expression</a:t>
            </a:r>
            <a:endParaRPr b="0" i="0" sz="1400" u="none" cap="none" strike="noStrike">
              <a:solidFill>
                <a:srgbClr val="000000"/>
              </a:solidFill>
              <a:latin typeface="Arial"/>
              <a:ea typeface="Arial"/>
              <a:cs typeface="Arial"/>
              <a:sym typeface="Arial"/>
            </a:endParaRPr>
          </a:p>
        </p:txBody>
      </p:sp>
      <p:sp>
        <p:nvSpPr>
          <p:cNvPr id="356" name="Google Shape;356;p47"/>
          <p:cNvSpPr/>
          <p:nvPr/>
        </p:nvSpPr>
        <p:spPr>
          <a:xfrm>
            <a:off x="283665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24: Right to rest and leisure</a:t>
            </a:r>
            <a:endParaRPr b="0" i="0" sz="1400" u="none" cap="none" strike="noStrike">
              <a:solidFill>
                <a:srgbClr val="000000"/>
              </a:solidFill>
              <a:latin typeface="Arial"/>
              <a:ea typeface="Arial"/>
              <a:cs typeface="Arial"/>
              <a:sym typeface="Arial"/>
            </a:endParaRPr>
          </a:p>
        </p:txBody>
      </p:sp>
      <p:sp>
        <p:nvSpPr>
          <p:cNvPr id="357" name="Google Shape;357;p47"/>
          <p:cNvSpPr/>
          <p:nvPr/>
        </p:nvSpPr>
        <p:spPr>
          <a:xfrm>
            <a:off x="479980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25: Right to a standard of living </a:t>
            </a:r>
            <a:endParaRPr b="0" i="0" sz="1400" u="none" cap="none" strike="noStrike">
              <a:solidFill>
                <a:srgbClr val="000000"/>
              </a:solidFill>
              <a:latin typeface="Arial"/>
              <a:ea typeface="Arial"/>
              <a:cs typeface="Arial"/>
              <a:sym typeface="Arial"/>
            </a:endParaRPr>
          </a:p>
        </p:txBody>
      </p:sp>
      <p:sp>
        <p:nvSpPr>
          <p:cNvPr id="358" name="Google Shape;358;p47"/>
          <p:cNvSpPr/>
          <p:nvPr/>
        </p:nvSpPr>
        <p:spPr>
          <a:xfrm>
            <a:off x="6806550" y="1999425"/>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12: Right to privacy</a:t>
            </a:r>
            <a:endParaRPr b="0" i="0" sz="1400" u="none" cap="none" strike="noStrike">
              <a:solidFill>
                <a:srgbClr val="000000"/>
              </a:solidFill>
              <a:latin typeface="Arial"/>
              <a:ea typeface="Arial"/>
              <a:cs typeface="Arial"/>
              <a:sym typeface="Arial"/>
            </a:endParaRPr>
          </a:p>
        </p:txBody>
      </p:sp>
      <p:sp>
        <p:nvSpPr>
          <p:cNvPr id="359" name="Google Shape;359;p47"/>
          <p:cNvSpPr/>
          <p:nvPr/>
        </p:nvSpPr>
        <p:spPr>
          <a:xfrm>
            <a:off x="6847325" y="3452875"/>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26: Right to education</a:t>
            </a:r>
            <a:endParaRPr b="0" i="0" sz="1400" u="none" cap="none" strike="noStrike">
              <a:solidFill>
                <a:srgbClr val="000000"/>
              </a:solidFill>
              <a:latin typeface="Arial"/>
              <a:ea typeface="Arial"/>
              <a:cs typeface="Arial"/>
              <a:sym typeface="Arial"/>
            </a:endParaRPr>
          </a:p>
        </p:txBody>
      </p:sp>
      <p:sp>
        <p:nvSpPr>
          <p:cNvPr id="360" name="Google Shape;360;p47"/>
          <p:cNvSpPr/>
          <p:nvPr/>
        </p:nvSpPr>
        <p:spPr>
          <a:xfrm>
            <a:off x="4840575" y="3418525"/>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19: Right to life</a:t>
            </a:r>
            <a:endParaRPr b="0" i="0" sz="1400" u="none" cap="none" strike="noStrike">
              <a:solidFill>
                <a:srgbClr val="000000"/>
              </a:solidFill>
              <a:latin typeface="Arial"/>
              <a:ea typeface="Arial"/>
              <a:cs typeface="Arial"/>
              <a:sym typeface="Arial"/>
            </a:endParaRPr>
          </a:p>
        </p:txBody>
      </p:sp>
      <p:sp>
        <p:nvSpPr>
          <p:cNvPr id="361" name="Google Shape;361;p47"/>
          <p:cNvSpPr/>
          <p:nvPr/>
        </p:nvSpPr>
        <p:spPr>
          <a:xfrm>
            <a:off x="2877425" y="3432524"/>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Article 18: Right to freedom of thought, conscience  and religion</a:t>
            </a:r>
            <a:endParaRPr b="0" i="0" sz="1200" u="none" cap="none" strike="noStrike">
              <a:solidFill>
                <a:srgbClr val="000000"/>
              </a:solidFill>
              <a:latin typeface="Arial"/>
              <a:ea typeface="Arial"/>
              <a:cs typeface="Arial"/>
              <a:sym typeface="Arial"/>
            </a:endParaRPr>
          </a:p>
        </p:txBody>
      </p:sp>
      <p:sp>
        <p:nvSpPr>
          <p:cNvPr id="362" name="Google Shape;362;p47"/>
          <p:cNvSpPr/>
          <p:nvPr/>
        </p:nvSpPr>
        <p:spPr>
          <a:xfrm>
            <a:off x="873500" y="3432524"/>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13: Right to freedom of movement</a:t>
            </a:r>
            <a:endParaRPr b="0" i="0" sz="1400" u="none" cap="none" strike="noStrike">
              <a:solidFill>
                <a:srgbClr val="000000"/>
              </a:solidFill>
              <a:latin typeface="Arial"/>
              <a:ea typeface="Arial"/>
              <a:cs typeface="Arial"/>
              <a:sym typeface="Arial"/>
            </a:endParaRPr>
          </a:p>
        </p:txBody>
      </p:sp>
      <p:sp>
        <p:nvSpPr>
          <p:cNvPr id="363" name="Google Shape;363;p47"/>
          <p:cNvSpPr txBox="1"/>
          <p:nvPr/>
        </p:nvSpPr>
        <p:spPr>
          <a:xfrm>
            <a:off x="630250" y="903050"/>
            <a:ext cx="4346400" cy="163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6"/>
                </a:solidFill>
                <a:latin typeface="Oswald"/>
                <a:ea typeface="Oswald"/>
                <a:cs typeface="Oswald"/>
                <a:sym typeface="Oswald"/>
              </a:rPr>
              <a:t>I do not have to disclose my personal life to my teacher</a:t>
            </a:r>
            <a:endParaRPr b="0" i="0" sz="16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4A86E8"/>
                </a:solidFill>
                <a:latin typeface="Oswald"/>
                <a:ea typeface="Oswald"/>
                <a:cs typeface="Oswald"/>
                <a:sym typeface="Oswald"/>
              </a:rPr>
              <a:t>I can go wherever I want in my country freely</a:t>
            </a:r>
            <a:endParaRPr b="0" i="0" sz="1600" u="none" cap="none" strike="noStrike">
              <a:solidFill>
                <a:srgbClr val="4A86E8"/>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A86E8"/>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A86E8"/>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47"/>
          <p:cNvSpPr/>
          <p:nvPr/>
        </p:nvSpPr>
        <p:spPr>
          <a:xfrm>
            <a:off x="51317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65" name="Google Shape;365;p47"/>
          <p:cNvSpPr/>
          <p:nvPr/>
        </p:nvSpPr>
        <p:spPr>
          <a:xfrm>
            <a:off x="52649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66" name="Google Shape;366;p47"/>
          <p:cNvSpPr/>
          <p:nvPr/>
        </p:nvSpPr>
        <p:spPr>
          <a:xfrm>
            <a:off x="53795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67" name="Google Shape;367;p47"/>
          <p:cNvSpPr/>
          <p:nvPr/>
        </p:nvSpPr>
        <p:spPr>
          <a:xfrm>
            <a:off x="55150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68" name="Google Shape;368;p47"/>
          <p:cNvSpPr/>
          <p:nvPr/>
        </p:nvSpPr>
        <p:spPr>
          <a:xfrm>
            <a:off x="55912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69" name="Google Shape;369;p47"/>
          <p:cNvSpPr/>
          <p:nvPr/>
        </p:nvSpPr>
        <p:spPr>
          <a:xfrm>
            <a:off x="57244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70" name="Google Shape;370;p47"/>
          <p:cNvSpPr/>
          <p:nvPr/>
        </p:nvSpPr>
        <p:spPr>
          <a:xfrm>
            <a:off x="58390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71" name="Google Shape;371;p47"/>
          <p:cNvSpPr/>
          <p:nvPr/>
        </p:nvSpPr>
        <p:spPr>
          <a:xfrm>
            <a:off x="597460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72" name="Google Shape;372;p47"/>
          <p:cNvSpPr/>
          <p:nvPr/>
        </p:nvSpPr>
        <p:spPr>
          <a:xfrm>
            <a:off x="51317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73" name="Google Shape;373;p47"/>
          <p:cNvSpPr/>
          <p:nvPr/>
        </p:nvSpPr>
        <p:spPr>
          <a:xfrm>
            <a:off x="52649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74" name="Google Shape;374;p47"/>
          <p:cNvSpPr/>
          <p:nvPr/>
        </p:nvSpPr>
        <p:spPr>
          <a:xfrm>
            <a:off x="53795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75" name="Google Shape;375;p47"/>
          <p:cNvSpPr/>
          <p:nvPr/>
        </p:nvSpPr>
        <p:spPr>
          <a:xfrm>
            <a:off x="55150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76" name="Google Shape;376;p47"/>
          <p:cNvSpPr/>
          <p:nvPr/>
        </p:nvSpPr>
        <p:spPr>
          <a:xfrm>
            <a:off x="55912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77" name="Google Shape;377;p47"/>
          <p:cNvSpPr/>
          <p:nvPr/>
        </p:nvSpPr>
        <p:spPr>
          <a:xfrm>
            <a:off x="57244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78" name="Google Shape;378;p47"/>
          <p:cNvSpPr/>
          <p:nvPr/>
        </p:nvSpPr>
        <p:spPr>
          <a:xfrm>
            <a:off x="58390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379" name="Google Shape;379;p47"/>
          <p:cNvSpPr/>
          <p:nvPr/>
        </p:nvSpPr>
        <p:spPr>
          <a:xfrm>
            <a:off x="597460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8"/>
          <p:cNvSpPr txBox="1"/>
          <p:nvPr>
            <p:ph type="title"/>
          </p:nvPr>
        </p:nvSpPr>
        <p:spPr>
          <a:xfrm>
            <a:off x="541491" y="329364"/>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85" name="Google Shape;385;p4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86" name="Google Shape;386;p48"/>
          <p:cNvSpPr/>
          <p:nvPr/>
        </p:nvSpPr>
        <p:spPr>
          <a:xfrm>
            <a:off x="87350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19: Right to freedom of expression</a:t>
            </a:r>
            <a:endParaRPr b="0" i="0" sz="1400" u="none" cap="none" strike="noStrike">
              <a:solidFill>
                <a:srgbClr val="000000"/>
              </a:solidFill>
              <a:latin typeface="Arial"/>
              <a:ea typeface="Arial"/>
              <a:cs typeface="Arial"/>
              <a:sym typeface="Arial"/>
            </a:endParaRPr>
          </a:p>
        </p:txBody>
      </p:sp>
      <p:sp>
        <p:nvSpPr>
          <p:cNvPr id="387" name="Google Shape;387;p48"/>
          <p:cNvSpPr/>
          <p:nvPr/>
        </p:nvSpPr>
        <p:spPr>
          <a:xfrm>
            <a:off x="283665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24: Right to rest and leisure</a:t>
            </a:r>
            <a:endParaRPr b="0" i="0" sz="1400" u="none" cap="none" strike="noStrike">
              <a:solidFill>
                <a:srgbClr val="000000"/>
              </a:solidFill>
              <a:latin typeface="Arial"/>
              <a:ea typeface="Arial"/>
              <a:cs typeface="Arial"/>
              <a:sym typeface="Arial"/>
            </a:endParaRPr>
          </a:p>
        </p:txBody>
      </p:sp>
      <p:sp>
        <p:nvSpPr>
          <p:cNvPr id="388" name="Google Shape;388;p48"/>
          <p:cNvSpPr/>
          <p:nvPr/>
        </p:nvSpPr>
        <p:spPr>
          <a:xfrm>
            <a:off x="4799800" y="1999423"/>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25: Right to a standard of living </a:t>
            </a:r>
            <a:endParaRPr b="0" i="0" sz="1400" u="none" cap="none" strike="noStrike">
              <a:solidFill>
                <a:srgbClr val="000000"/>
              </a:solidFill>
              <a:latin typeface="Arial"/>
              <a:ea typeface="Arial"/>
              <a:cs typeface="Arial"/>
              <a:sym typeface="Arial"/>
            </a:endParaRPr>
          </a:p>
        </p:txBody>
      </p:sp>
      <p:sp>
        <p:nvSpPr>
          <p:cNvPr id="389" name="Google Shape;389;p48"/>
          <p:cNvSpPr/>
          <p:nvPr/>
        </p:nvSpPr>
        <p:spPr>
          <a:xfrm>
            <a:off x="6806550" y="1999425"/>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12: Right to privacy</a:t>
            </a:r>
            <a:endParaRPr b="0" i="0" sz="1400" u="none" cap="none" strike="noStrike">
              <a:solidFill>
                <a:srgbClr val="000000"/>
              </a:solidFill>
              <a:latin typeface="Arial"/>
              <a:ea typeface="Arial"/>
              <a:cs typeface="Arial"/>
              <a:sym typeface="Arial"/>
            </a:endParaRPr>
          </a:p>
        </p:txBody>
      </p:sp>
      <p:sp>
        <p:nvSpPr>
          <p:cNvPr id="390" name="Google Shape;390;p48"/>
          <p:cNvSpPr/>
          <p:nvPr/>
        </p:nvSpPr>
        <p:spPr>
          <a:xfrm>
            <a:off x="6847325" y="3452875"/>
            <a:ext cx="1215000" cy="11808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26: Right to education</a:t>
            </a:r>
            <a:endParaRPr b="0" i="0" sz="1400" u="none" cap="none" strike="noStrike">
              <a:solidFill>
                <a:srgbClr val="000000"/>
              </a:solidFill>
              <a:latin typeface="Arial"/>
              <a:ea typeface="Arial"/>
              <a:cs typeface="Arial"/>
              <a:sym typeface="Arial"/>
            </a:endParaRPr>
          </a:p>
        </p:txBody>
      </p:sp>
      <p:sp>
        <p:nvSpPr>
          <p:cNvPr id="391" name="Google Shape;391;p48"/>
          <p:cNvSpPr/>
          <p:nvPr/>
        </p:nvSpPr>
        <p:spPr>
          <a:xfrm>
            <a:off x="4840575" y="3418525"/>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19: Right to life</a:t>
            </a:r>
            <a:endParaRPr b="0" i="0" sz="1400" u="none" cap="none" strike="noStrike">
              <a:solidFill>
                <a:srgbClr val="000000"/>
              </a:solidFill>
              <a:latin typeface="Arial"/>
              <a:ea typeface="Arial"/>
              <a:cs typeface="Arial"/>
              <a:sym typeface="Arial"/>
            </a:endParaRPr>
          </a:p>
        </p:txBody>
      </p:sp>
      <p:sp>
        <p:nvSpPr>
          <p:cNvPr id="392" name="Google Shape;392;p48"/>
          <p:cNvSpPr/>
          <p:nvPr/>
        </p:nvSpPr>
        <p:spPr>
          <a:xfrm>
            <a:off x="2877425" y="3432524"/>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Article 18: Right to freedom of thought, conscience  and religion</a:t>
            </a:r>
            <a:endParaRPr b="0" i="0" sz="1200" u="none" cap="none" strike="noStrike">
              <a:solidFill>
                <a:srgbClr val="000000"/>
              </a:solidFill>
              <a:latin typeface="Arial"/>
              <a:ea typeface="Arial"/>
              <a:cs typeface="Arial"/>
              <a:sym typeface="Arial"/>
            </a:endParaRPr>
          </a:p>
        </p:txBody>
      </p:sp>
      <p:sp>
        <p:nvSpPr>
          <p:cNvPr id="393" name="Google Shape;393;p48"/>
          <p:cNvSpPr/>
          <p:nvPr/>
        </p:nvSpPr>
        <p:spPr>
          <a:xfrm>
            <a:off x="873500" y="3432524"/>
            <a:ext cx="1215000" cy="1249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Article 13: Right to freedom of movement</a:t>
            </a:r>
            <a:endParaRPr b="0" i="0" sz="1400" u="none" cap="none" strike="noStrike">
              <a:solidFill>
                <a:srgbClr val="000000"/>
              </a:solidFill>
              <a:latin typeface="Arial"/>
              <a:ea typeface="Arial"/>
              <a:cs typeface="Arial"/>
              <a:sym typeface="Arial"/>
            </a:endParaRPr>
          </a:p>
        </p:txBody>
      </p:sp>
      <p:sp>
        <p:nvSpPr>
          <p:cNvPr id="394" name="Google Shape;394;p48"/>
          <p:cNvSpPr txBox="1"/>
          <p:nvPr/>
        </p:nvSpPr>
        <p:spPr>
          <a:xfrm>
            <a:off x="630250" y="903050"/>
            <a:ext cx="4596900" cy="163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6"/>
                </a:solidFill>
                <a:latin typeface="Oswald"/>
                <a:ea typeface="Oswald"/>
                <a:cs typeface="Oswald"/>
                <a:sym typeface="Oswald"/>
              </a:rPr>
              <a:t>I go to see a doctor if I am sick</a:t>
            </a:r>
            <a:endParaRPr b="0" i="0" sz="16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6"/>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4A86E8"/>
                </a:solidFill>
                <a:latin typeface="Oswald"/>
                <a:ea typeface="Oswald"/>
                <a:cs typeface="Oswald"/>
                <a:sym typeface="Oswald"/>
              </a:rPr>
              <a:t>I can go to school and study</a:t>
            </a:r>
            <a:endParaRPr b="0" i="0" sz="1600" u="none" cap="none" strike="noStrike">
              <a:solidFill>
                <a:srgbClr val="4A86E8"/>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A86E8"/>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A86E8"/>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48"/>
          <p:cNvSpPr/>
          <p:nvPr/>
        </p:nvSpPr>
        <p:spPr>
          <a:xfrm>
            <a:off x="51317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96" name="Google Shape;396;p48"/>
          <p:cNvSpPr/>
          <p:nvPr/>
        </p:nvSpPr>
        <p:spPr>
          <a:xfrm>
            <a:off x="52649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97" name="Google Shape;397;p48"/>
          <p:cNvSpPr/>
          <p:nvPr/>
        </p:nvSpPr>
        <p:spPr>
          <a:xfrm>
            <a:off x="537955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98" name="Google Shape;398;p48"/>
          <p:cNvSpPr/>
          <p:nvPr/>
        </p:nvSpPr>
        <p:spPr>
          <a:xfrm>
            <a:off x="55150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399" name="Google Shape;399;p48"/>
          <p:cNvSpPr/>
          <p:nvPr/>
        </p:nvSpPr>
        <p:spPr>
          <a:xfrm>
            <a:off x="55912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00" name="Google Shape;400;p48"/>
          <p:cNvSpPr/>
          <p:nvPr/>
        </p:nvSpPr>
        <p:spPr>
          <a:xfrm>
            <a:off x="57244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01" name="Google Shape;401;p48"/>
          <p:cNvSpPr/>
          <p:nvPr/>
        </p:nvSpPr>
        <p:spPr>
          <a:xfrm>
            <a:off x="5839075"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02" name="Google Shape;402;p48"/>
          <p:cNvSpPr/>
          <p:nvPr/>
        </p:nvSpPr>
        <p:spPr>
          <a:xfrm>
            <a:off x="5974600" y="930400"/>
            <a:ext cx="324000" cy="3141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chemeClr val="accent6"/>
              </a:highlight>
              <a:latin typeface="Arial"/>
              <a:ea typeface="Arial"/>
              <a:cs typeface="Arial"/>
              <a:sym typeface="Arial"/>
            </a:endParaRPr>
          </a:p>
        </p:txBody>
      </p:sp>
      <p:sp>
        <p:nvSpPr>
          <p:cNvPr id="403" name="Google Shape;403;p48"/>
          <p:cNvSpPr/>
          <p:nvPr/>
        </p:nvSpPr>
        <p:spPr>
          <a:xfrm>
            <a:off x="51317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04" name="Google Shape;404;p48"/>
          <p:cNvSpPr/>
          <p:nvPr/>
        </p:nvSpPr>
        <p:spPr>
          <a:xfrm>
            <a:off x="52649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05" name="Google Shape;405;p48"/>
          <p:cNvSpPr/>
          <p:nvPr/>
        </p:nvSpPr>
        <p:spPr>
          <a:xfrm>
            <a:off x="537955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06" name="Google Shape;406;p48"/>
          <p:cNvSpPr/>
          <p:nvPr/>
        </p:nvSpPr>
        <p:spPr>
          <a:xfrm>
            <a:off x="55150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07" name="Google Shape;407;p48"/>
          <p:cNvSpPr/>
          <p:nvPr/>
        </p:nvSpPr>
        <p:spPr>
          <a:xfrm>
            <a:off x="55912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08" name="Google Shape;408;p48"/>
          <p:cNvSpPr/>
          <p:nvPr/>
        </p:nvSpPr>
        <p:spPr>
          <a:xfrm>
            <a:off x="57244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09" name="Google Shape;409;p48"/>
          <p:cNvSpPr/>
          <p:nvPr/>
        </p:nvSpPr>
        <p:spPr>
          <a:xfrm>
            <a:off x="5839075"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
        <p:nvSpPr>
          <p:cNvPr id="410" name="Google Shape;410;p48"/>
          <p:cNvSpPr/>
          <p:nvPr/>
        </p:nvSpPr>
        <p:spPr>
          <a:xfrm>
            <a:off x="5974600" y="1387600"/>
            <a:ext cx="324000" cy="3141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highlight>
                <a:srgbClr val="4A86E8"/>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9"/>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16" name="Google Shape;416;p49"/>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17" name="Google Shape;417;p49"/>
          <p:cNvSpPr txBox="1"/>
          <p:nvPr/>
        </p:nvSpPr>
        <p:spPr>
          <a:xfrm>
            <a:off x="629850" y="1221300"/>
            <a:ext cx="7714200" cy="4917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GB" sz="2300">
                <a:highlight>
                  <a:schemeClr val="accent1"/>
                </a:highlight>
                <a:latin typeface="Oswald"/>
                <a:ea typeface="Oswald"/>
                <a:cs typeface="Oswald"/>
                <a:sym typeface="Oswald"/>
              </a:rPr>
              <a:t>Article 3:</a:t>
            </a:r>
            <a:r>
              <a:rPr lang="en-GB" sz="2300">
                <a:highlight>
                  <a:schemeClr val="accent1"/>
                </a:highlight>
                <a:latin typeface="Oswald"/>
                <a:ea typeface="Oswald"/>
                <a:cs typeface="Oswald"/>
                <a:sym typeface="Oswald"/>
              </a:rPr>
              <a:t> </a:t>
            </a:r>
            <a:r>
              <a:rPr lang="en-GB" sz="2300">
                <a:latin typeface="Oswald"/>
                <a:ea typeface="Oswald"/>
                <a:cs typeface="Oswald"/>
                <a:sym typeface="Oswald"/>
              </a:rPr>
              <a:t>	I walk freely in my town without fearing for my life</a:t>
            </a:r>
            <a:endParaRPr sz="2300">
              <a:latin typeface="Oswald"/>
              <a:ea typeface="Oswald"/>
              <a:cs typeface="Oswald"/>
              <a:sym typeface="Oswald"/>
            </a:endParaRPr>
          </a:p>
          <a:p>
            <a:pPr indent="0" lvl="0" marL="0" marR="0" rtl="0" algn="l">
              <a:lnSpc>
                <a:spcPct val="115000"/>
              </a:lnSpc>
              <a:spcBef>
                <a:spcPts val="0"/>
              </a:spcBef>
              <a:spcAft>
                <a:spcPts val="0"/>
              </a:spcAft>
              <a:buNone/>
            </a:pPr>
            <a:r>
              <a:rPr b="1" lang="en-GB" sz="2300">
                <a:highlight>
                  <a:schemeClr val="accent1"/>
                </a:highlight>
                <a:latin typeface="Oswald"/>
                <a:ea typeface="Oswald"/>
                <a:cs typeface="Oswald"/>
                <a:sym typeface="Oswald"/>
              </a:rPr>
              <a:t>Article 12:</a:t>
            </a:r>
            <a:r>
              <a:rPr b="1" lang="en-GB" sz="2300">
                <a:latin typeface="Oswald"/>
                <a:ea typeface="Oswald"/>
                <a:cs typeface="Oswald"/>
                <a:sym typeface="Oswald"/>
              </a:rPr>
              <a:t> </a:t>
            </a:r>
            <a:r>
              <a:rPr lang="en-GB" sz="2300">
                <a:latin typeface="Oswald"/>
                <a:ea typeface="Oswald"/>
                <a:cs typeface="Oswald"/>
                <a:sym typeface="Oswald"/>
              </a:rPr>
              <a:t>	I do not have to disclose my personal life to my teacher</a:t>
            </a:r>
            <a:endParaRPr sz="2300">
              <a:latin typeface="Oswald"/>
              <a:ea typeface="Oswald"/>
              <a:cs typeface="Oswald"/>
              <a:sym typeface="Oswald"/>
            </a:endParaRPr>
          </a:p>
          <a:p>
            <a:pPr indent="0" lvl="0" marL="0" marR="0" rtl="0" algn="l">
              <a:lnSpc>
                <a:spcPct val="115000"/>
              </a:lnSpc>
              <a:spcBef>
                <a:spcPts val="0"/>
              </a:spcBef>
              <a:spcAft>
                <a:spcPts val="0"/>
              </a:spcAft>
              <a:buNone/>
            </a:pPr>
            <a:r>
              <a:rPr b="1" lang="en-GB" sz="2300">
                <a:highlight>
                  <a:schemeClr val="accent1"/>
                </a:highlight>
                <a:latin typeface="Oswald"/>
                <a:ea typeface="Oswald"/>
                <a:cs typeface="Oswald"/>
                <a:sym typeface="Oswald"/>
              </a:rPr>
              <a:t>A</a:t>
            </a:r>
            <a:r>
              <a:rPr b="1" lang="en-GB" sz="2300">
                <a:highlight>
                  <a:schemeClr val="accent1"/>
                </a:highlight>
                <a:latin typeface="Oswald"/>
                <a:ea typeface="Oswald"/>
                <a:cs typeface="Oswald"/>
                <a:sym typeface="Oswald"/>
              </a:rPr>
              <a:t>rticle 13:</a:t>
            </a:r>
            <a:r>
              <a:rPr lang="en-GB" sz="2300">
                <a:latin typeface="Oswald"/>
                <a:ea typeface="Oswald"/>
                <a:cs typeface="Oswald"/>
                <a:sym typeface="Oswald"/>
              </a:rPr>
              <a:t> 	I can go wherever I want in my country freely</a:t>
            </a:r>
            <a:endParaRPr sz="2300">
              <a:latin typeface="Oswald"/>
              <a:ea typeface="Oswald"/>
              <a:cs typeface="Oswald"/>
              <a:sym typeface="Oswald"/>
            </a:endParaRPr>
          </a:p>
          <a:p>
            <a:pPr indent="0" lvl="0" marL="0" marR="0" rtl="0" algn="l">
              <a:lnSpc>
                <a:spcPct val="115000"/>
              </a:lnSpc>
              <a:spcBef>
                <a:spcPts val="0"/>
              </a:spcBef>
              <a:spcAft>
                <a:spcPts val="0"/>
              </a:spcAft>
              <a:buNone/>
            </a:pPr>
            <a:r>
              <a:rPr b="1" lang="en-GB" sz="2300">
                <a:highlight>
                  <a:schemeClr val="accent1"/>
                </a:highlight>
                <a:latin typeface="Oswald"/>
                <a:ea typeface="Oswald"/>
                <a:cs typeface="Oswald"/>
                <a:sym typeface="Oswald"/>
              </a:rPr>
              <a:t>Article 18: </a:t>
            </a:r>
            <a:r>
              <a:rPr lang="en-GB" sz="2300">
                <a:latin typeface="Oswald"/>
                <a:ea typeface="Oswald"/>
                <a:cs typeface="Oswald"/>
                <a:sym typeface="Oswald"/>
              </a:rPr>
              <a:t>	I speak freely and practice my religion and beliefs</a:t>
            </a:r>
            <a:endParaRPr sz="2300">
              <a:latin typeface="Oswald"/>
              <a:ea typeface="Oswald"/>
              <a:cs typeface="Oswald"/>
              <a:sym typeface="Oswald"/>
            </a:endParaRPr>
          </a:p>
          <a:p>
            <a:pPr indent="0" lvl="0" marL="0" marR="0" rtl="0" algn="l">
              <a:lnSpc>
                <a:spcPct val="115000"/>
              </a:lnSpc>
              <a:spcBef>
                <a:spcPts val="0"/>
              </a:spcBef>
              <a:spcAft>
                <a:spcPts val="0"/>
              </a:spcAft>
              <a:buNone/>
            </a:pPr>
            <a:r>
              <a:rPr b="1" lang="en-GB" sz="2300">
                <a:highlight>
                  <a:schemeClr val="accent1"/>
                </a:highlight>
                <a:latin typeface="Oswald"/>
                <a:ea typeface="Oswald"/>
                <a:cs typeface="Oswald"/>
                <a:sym typeface="Oswald"/>
              </a:rPr>
              <a:t>Article 19:</a:t>
            </a:r>
            <a:r>
              <a:rPr lang="en-GB" sz="2300">
                <a:latin typeface="Oswald"/>
                <a:ea typeface="Oswald"/>
                <a:cs typeface="Oswald"/>
                <a:sym typeface="Oswald"/>
              </a:rPr>
              <a:t> 	I use social media and say what I think on different topics</a:t>
            </a:r>
            <a:endParaRPr sz="2300">
              <a:latin typeface="Oswald"/>
              <a:ea typeface="Oswald"/>
              <a:cs typeface="Oswald"/>
              <a:sym typeface="Oswald"/>
            </a:endParaRPr>
          </a:p>
          <a:p>
            <a:pPr indent="0" lvl="0" marL="0" marR="0" rtl="0" algn="l">
              <a:lnSpc>
                <a:spcPct val="115000"/>
              </a:lnSpc>
              <a:spcBef>
                <a:spcPts val="0"/>
              </a:spcBef>
              <a:spcAft>
                <a:spcPts val="0"/>
              </a:spcAft>
              <a:buNone/>
            </a:pPr>
            <a:r>
              <a:rPr b="1" lang="en-GB" sz="2300">
                <a:highlight>
                  <a:schemeClr val="accent1"/>
                </a:highlight>
                <a:latin typeface="Oswald"/>
                <a:ea typeface="Oswald"/>
                <a:cs typeface="Oswald"/>
                <a:sym typeface="Oswald"/>
              </a:rPr>
              <a:t>Article 24:</a:t>
            </a:r>
            <a:r>
              <a:rPr lang="en-GB" sz="2300">
                <a:latin typeface="Oswald"/>
                <a:ea typeface="Oswald"/>
                <a:cs typeface="Oswald"/>
                <a:sym typeface="Oswald"/>
              </a:rPr>
              <a:t> 	I play with my friends</a:t>
            </a:r>
            <a:endParaRPr sz="2300">
              <a:latin typeface="Oswald"/>
              <a:ea typeface="Oswald"/>
              <a:cs typeface="Oswald"/>
              <a:sym typeface="Oswald"/>
            </a:endParaRPr>
          </a:p>
          <a:p>
            <a:pPr indent="0" lvl="0" marL="0" marR="0" rtl="0" algn="l">
              <a:lnSpc>
                <a:spcPct val="115000"/>
              </a:lnSpc>
              <a:spcBef>
                <a:spcPts val="0"/>
              </a:spcBef>
              <a:spcAft>
                <a:spcPts val="0"/>
              </a:spcAft>
              <a:buNone/>
            </a:pPr>
            <a:r>
              <a:rPr b="1" lang="en-GB" sz="2300">
                <a:highlight>
                  <a:schemeClr val="accent1"/>
                </a:highlight>
                <a:latin typeface="Oswald"/>
                <a:ea typeface="Oswald"/>
                <a:cs typeface="Oswald"/>
                <a:sym typeface="Oswald"/>
              </a:rPr>
              <a:t>Article 25:</a:t>
            </a:r>
            <a:r>
              <a:rPr lang="en-GB" sz="2300">
                <a:latin typeface="Oswald"/>
                <a:ea typeface="Oswald"/>
                <a:cs typeface="Oswald"/>
                <a:sym typeface="Oswald"/>
              </a:rPr>
              <a:t> 	I go to see a doctor if I am sick</a:t>
            </a:r>
            <a:endParaRPr sz="2300">
              <a:latin typeface="Oswald"/>
              <a:ea typeface="Oswald"/>
              <a:cs typeface="Oswald"/>
              <a:sym typeface="Oswald"/>
            </a:endParaRPr>
          </a:p>
          <a:p>
            <a:pPr indent="0" lvl="0" marL="0" marR="0" rtl="0" algn="l">
              <a:lnSpc>
                <a:spcPct val="115000"/>
              </a:lnSpc>
              <a:spcBef>
                <a:spcPts val="0"/>
              </a:spcBef>
              <a:spcAft>
                <a:spcPts val="0"/>
              </a:spcAft>
              <a:buNone/>
            </a:pPr>
            <a:r>
              <a:rPr b="1" lang="en-GB" sz="2300">
                <a:highlight>
                  <a:schemeClr val="accent1"/>
                </a:highlight>
                <a:latin typeface="Oswald"/>
                <a:ea typeface="Oswald"/>
                <a:cs typeface="Oswald"/>
                <a:sym typeface="Oswald"/>
              </a:rPr>
              <a:t>Article 26:</a:t>
            </a:r>
            <a:r>
              <a:rPr lang="en-GB" sz="2300">
                <a:latin typeface="Oswald"/>
                <a:ea typeface="Oswald"/>
                <a:cs typeface="Oswald"/>
                <a:sym typeface="Oswald"/>
              </a:rPr>
              <a:t> 	I can go to school and study</a:t>
            </a:r>
            <a:endParaRPr sz="2300">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t/>
            </a:r>
            <a:endParaRPr sz="2300">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0"/>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23" name="Google Shape;423;p5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24" name="Google Shape;424;p50"/>
          <p:cNvSpPr txBox="1"/>
          <p:nvPr/>
        </p:nvSpPr>
        <p:spPr>
          <a:xfrm>
            <a:off x="629850" y="1446900"/>
            <a:ext cx="7714200" cy="247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0" i="0" lang="en-GB" sz="2300" u="none" cap="none" strike="noStrike">
                <a:solidFill>
                  <a:srgbClr val="000000"/>
                </a:solidFill>
                <a:latin typeface="Oswald"/>
                <a:ea typeface="Oswald"/>
                <a:cs typeface="Oswald"/>
                <a:sym typeface="Oswald"/>
              </a:rPr>
              <a:t>Pick two rights.</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rPr b="0" i="0" lang="en-GB" sz="2300" u="none" cap="none" strike="noStrike">
                <a:solidFill>
                  <a:srgbClr val="000000"/>
                </a:solidFill>
                <a:latin typeface="Oswald"/>
                <a:ea typeface="Oswald"/>
                <a:cs typeface="Oswald"/>
                <a:sym typeface="Oswald"/>
              </a:rPr>
              <a:t>How would your life be different if you did not have these rights?</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1"/>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HUMAN RIGHTS IN </a:t>
            </a:r>
            <a:br>
              <a:rPr lang="en-GB" sz="1800"/>
            </a:br>
            <a:r>
              <a:rPr lang="en-GB" sz="1800"/>
              <a:t>DAILY LIFE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30" name="Google Shape;430;p5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31" name="Google Shape;431;p51"/>
          <p:cNvSpPr txBox="1"/>
          <p:nvPr/>
        </p:nvSpPr>
        <p:spPr>
          <a:xfrm>
            <a:off x="511375" y="1462850"/>
            <a:ext cx="6996300" cy="247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300"/>
              <a:buFont typeface="Arial"/>
              <a:buNone/>
            </a:pPr>
            <a:r>
              <a:rPr b="0" i="0" lang="en-GB" sz="2300" u="none" cap="none" strike="noStrike">
                <a:solidFill>
                  <a:srgbClr val="000000"/>
                </a:solidFill>
                <a:latin typeface="Oswald"/>
                <a:ea typeface="Oswald"/>
                <a:cs typeface="Oswald"/>
                <a:sym typeface="Oswald"/>
              </a:rPr>
              <a:t>Human rights are </a:t>
            </a:r>
            <a:r>
              <a:rPr b="1" i="0" lang="en-GB" sz="2300" u="none" cap="none" strike="noStrike">
                <a:solidFill>
                  <a:srgbClr val="000000"/>
                </a:solidFill>
                <a:highlight>
                  <a:schemeClr val="accent1"/>
                </a:highlight>
                <a:latin typeface="Oswald"/>
                <a:ea typeface="Oswald"/>
                <a:cs typeface="Oswald"/>
                <a:sym typeface="Oswald"/>
              </a:rPr>
              <a:t>universal</a:t>
            </a:r>
            <a:r>
              <a:rPr b="0" i="0" lang="en-GB" sz="2300" u="none" cap="none" strike="noStrike">
                <a:solidFill>
                  <a:srgbClr val="000000"/>
                </a:solidFill>
                <a:latin typeface="Oswald"/>
                <a:ea typeface="Oswald"/>
                <a:cs typeface="Oswald"/>
                <a:sym typeface="Oswald"/>
              </a:rPr>
              <a:t> and </a:t>
            </a:r>
            <a:r>
              <a:rPr b="1" i="0" lang="en-GB" sz="2300" u="none" cap="none" strike="noStrike">
                <a:solidFill>
                  <a:srgbClr val="000000"/>
                </a:solidFill>
                <a:highlight>
                  <a:schemeClr val="accent1"/>
                </a:highlight>
                <a:latin typeface="Oswald"/>
                <a:ea typeface="Oswald"/>
                <a:cs typeface="Oswald"/>
                <a:sym typeface="Oswald"/>
              </a:rPr>
              <a:t>interconnected</a:t>
            </a:r>
            <a:r>
              <a:rPr b="0" i="0" lang="en-GB" sz="2300" u="none" cap="none" strike="noStrike">
                <a:solidFill>
                  <a:srgbClr val="000000"/>
                </a:solidFill>
                <a:highlight>
                  <a:schemeClr val="accent1"/>
                </a:highlight>
                <a:latin typeface="Oswald"/>
                <a:ea typeface="Oswald"/>
                <a:cs typeface="Oswald"/>
                <a:sym typeface="Oswald"/>
              </a:rPr>
              <a:t>.</a:t>
            </a:r>
            <a:r>
              <a:rPr b="0" i="0" lang="en-GB" sz="2300" u="none" cap="none" strike="noStrike">
                <a:solidFill>
                  <a:srgbClr val="000000"/>
                </a:solidFill>
                <a:latin typeface="Oswald"/>
                <a:ea typeface="Oswald"/>
                <a:cs typeface="Oswald"/>
                <a:sym typeface="Oswald"/>
              </a:rPr>
              <a:t> Removing one right can have an impact on other rights.</a:t>
            </a:r>
            <a:endParaRPr b="0" i="0" sz="23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