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5" r:id="rId5"/>
    <p:sldId id="267" r:id="rId6"/>
    <p:sldId id="257" r:id="rId7"/>
    <p:sldId id="264" r:id="rId8"/>
    <p:sldId id="25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C39C4-562A-28DE-378A-E7B403DA6FF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B3FA67F2-C2DB-F61A-AFB8-1E1A2B668B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93372AA1-9CFF-A797-1BBB-7A70AE7C2965}"/>
              </a:ext>
            </a:extLst>
          </p:cNvPr>
          <p:cNvSpPr>
            <a:spLocks noGrp="1"/>
          </p:cNvSpPr>
          <p:nvPr>
            <p:ph type="dt" sz="half" idx="10"/>
          </p:nvPr>
        </p:nvSpPr>
        <p:spPr/>
        <p:txBody>
          <a:bodyPr/>
          <a:lstStyle/>
          <a:p>
            <a:fld id="{67F19452-CCF4-4015-AE16-075C761F5815}" type="datetimeFigureOut">
              <a:rPr lang="en-GB" smtClean="0"/>
              <a:t>21/11/2023</a:t>
            </a:fld>
            <a:endParaRPr lang="en-GB"/>
          </a:p>
        </p:txBody>
      </p:sp>
      <p:sp>
        <p:nvSpPr>
          <p:cNvPr id="5" name="Footer Placeholder 4">
            <a:extLst>
              <a:ext uri="{FF2B5EF4-FFF2-40B4-BE49-F238E27FC236}">
                <a16:creationId xmlns:a16="http://schemas.microsoft.com/office/drawing/2014/main" id="{94248812-D30D-9096-45EA-E06450917F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0ED738-1889-C30D-0DD8-41B755627825}"/>
              </a:ext>
            </a:extLst>
          </p:cNvPr>
          <p:cNvSpPr>
            <a:spLocks noGrp="1"/>
          </p:cNvSpPr>
          <p:nvPr>
            <p:ph type="sldNum" sz="quarter" idx="12"/>
          </p:nvPr>
        </p:nvSpPr>
        <p:spPr/>
        <p:txBody>
          <a:bodyPr/>
          <a:lstStyle/>
          <a:p>
            <a:fld id="{7A9FF3C2-10D2-4769-ACD0-D821CED17AFF}" type="slidenum">
              <a:rPr lang="en-GB" smtClean="0"/>
              <a:t>‹#›</a:t>
            </a:fld>
            <a:endParaRPr lang="en-GB"/>
          </a:p>
        </p:txBody>
      </p:sp>
    </p:spTree>
    <p:extLst>
      <p:ext uri="{BB962C8B-B14F-4D97-AF65-F5344CB8AC3E}">
        <p14:creationId xmlns:p14="http://schemas.microsoft.com/office/powerpoint/2010/main" val="4127745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5C7DD-7855-4FA0-128C-593F8F681A04}"/>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75561279-339D-6D6B-DD3C-1CECCA64151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FB9CC12-3CC2-0EEC-9FC2-50C6259597BD}"/>
              </a:ext>
            </a:extLst>
          </p:cNvPr>
          <p:cNvSpPr>
            <a:spLocks noGrp="1"/>
          </p:cNvSpPr>
          <p:nvPr>
            <p:ph type="dt" sz="half" idx="10"/>
          </p:nvPr>
        </p:nvSpPr>
        <p:spPr/>
        <p:txBody>
          <a:bodyPr/>
          <a:lstStyle/>
          <a:p>
            <a:fld id="{67F19452-CCF4-4015-AE16-075C761F5815}" type="datetimeFigureOut">
              <a:rPr lang="en-GB" smtClean="0"/>
              <a:t>21/11/2023</a:t>
            </a:fld>
            <a:endParaRPr lang="en-GB"/>
          </a:p>
        </p:txBody>
      </p:sp>
      <p:sp>
        <p:nvSpPr>
          <p:cNvPr id="5" name="Footer Placeholder 4">
            <a:extLst>
              <a:ext uri="{FF2B5EF4-FFF2-40B4-BE49-F238E27FC236}">
                <a16:creationId xmlns:a16="http://schemas.microsoft.com/office/drawing/2014/main" id="{FA1D452B-CA5D-B2D4-5535-A4D47A8F76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7F25E4-E8D2-AAD7-2823-9C7A022A47FA}"/>
              </a:ext>
            </a:extLst>
          </p:cNvPr>
          <p:cNvSpPr>
            <a:spLocks noGrp="1"/>
          </p:cNvSpPr>
          <p:nvPr>
            <p:ph type="sldNum" sz="quarter" idx="12"/>
          </p:nvPr>
        </p:nvSpPr>
        <p:spPr/>
        <p:txBody>
          <a:bodyPr/>
          <a:lstStyle/>
          <a:p>
            <a:fld id="{7A9FF3C2-10D2-4769-ACD0-D821CED17AFF}" type="slidenum">
              <a:rPr lang="en-GB" smtClean="0"/>
              <a:t>‹#›</a:t>
            </a:fld>
            <a:endParaRPr lang="en-GB"/>
          </a:p>
        </p:txBody>
      </p:sp>
    </p:spTree>
    <p:extLst>
      <p:ext uri="{BB962C8B-B14F-4D97-AF65-F5344CB8AC3E}">
        <p14:creationId xmlns:p14="http://schemas.microsoft.com/office/powerpoint/2010/main" val="509582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198441-B366-601A-D9B4-B4171CA5496E}"/>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4C48BC0D-1E35-D170-0627-F1DADE7C52D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7405106-C232-4F3D-66BE-ACBD0689BA74}"/>
              </a:ext>
            </a:extLst>
          </p:cNvPr>
          <p:cNvSpPr>
            <a:spLocks noGrp="1"/>
          </p:cNvSpPr>
          <p:nvPr>
            <p:ph type="dt" sz="half" idx="10"/>
          </p:nvPr>
        </p:nvSpPr>
        <p:spPr/>
        <p:txBody>
          <a:bodyPr/>
          <a:lstStyle/>
          <a:p>
            <a:fld id="{67F19452-CCF4-4015-AE16-075C761F5815}" type="datetimeFigureOut">
              <a:rPr lang="en-GB" smtClean="0"/>
              <a:t>21/11/2023</a:t>
            </a:fld>
            <a:endParaRPr lang="en-GB"/>
          </a:p>
        </p:txBody>
      </p:sp>
      <p:sp>
        <p:nvSpPr>
          <p:cNvPr id="5" name="Footer Placeholder 4">
            <a:extLst>
              <a:ext uri="{FF2B5EF4-FFF2-40B4-BE49-F238E27FC236}">
                <a16:creationId xmlns:a16="http://schemas.microsoft.com/office/drawing/2014/main" id="{F94DABF9-AB84-B188-86ED-56A1801354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4BC01D-88C9-12B4-1544-E5A96E82F114}"/>
              </a:ext>
            </a:extLst>
          </p:cNvPr>
          <p:cNvSpPr>
            <a:spLocks noGrp="1"/>
          </p:cNvSpPr>
          <p:nvPr>
            <p:ph type="sldNum" sz="quarter" idx="12"/>
          </p:nvPr>
        </p:nvSpPr>
        <p:spPr/>
        <p:txBody>
          <a:bodyPr/>
          <a:lstStyle/>
          <a:p>
            <a:fld id="{7A9FF3C2-10D2-4769-ACD0-D821CED17AFF}" type="slidenum">
              <a:rPr lang="en-GB" smtClean="0"/>
              <a:t>‹#›</a:t>
            </a:fld>
            <a:endParaRPr lang="en-GB"/>
          </a:p>
        </p:txBody>
      </p:sp>
    </p:spTree>
    <p:extLst>
      <p:ext uri="{BB962C8B-B14F-4D97-AF65-F5344CB8AC3E}">
        <p14:creationId xmlns:p14="http://schemas.microsoft.com/office/powerpoint/2010/main" val="549517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FC780-E9A1-2ABC-63D6-AD3A00694D21}"/>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25823F96-D192-9370-D9C1-F5FB4B1ACC8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959CAA4-90B7-4393-04A1-76857A6E2735}"/>
              </a:ext>
            </a:extLst>
          </p:cNvPr>
          <p:cNvSpPr>
            <a:spLocks noGrp="1"/>
          </p:cNvSpPr>
          <p:nvPr>
            <p:ph type="dt" sz="half" idx="10"/>
          </p:nvPr>
        </p:nvSpPr>
        <p:spPr/>
        <p:txBody>
          <a:bodyPr/>
          <a:lstStyle/>
          <a:p>
            <a:fld id="{67F19452-CCF4-4015-AE16-075C761F5815}" type="datetimeFigureOut">
              <a:rPr lang="en-GB" smtClean="0"/>
              <a:t>21/11/2023</a:t>
            </a:fld>
            <a:endParaRPr lang="en-GB"/>
          </a:p>
        </p:txBody>
      </p:sp>
      <p:sp>
        <p:nvSpPr>
          <p:cNvPr id="5" name="Footer Placeholder 4">
            <a:extLst>
              <a:ext uri="{FF2B5EF4-FFF2-40B4-BE49-F238E27FC236}">
                <a16:creationId xmlns:a16="http://schemas.microsoft.com/office/drawing/2014/main" id="{8096FFB5-CF75-661F-DAFE-E5086EA939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C03271-6AE3-94A9-99CC-556AED497D7C}"/>
              </a:ext>
            </a:extLst>
          </p:cNvPr>
          <p:cNvSpPr>
            <a:spLocks noGrp="1"/>
          </p:cNvSpPr>
          <p:nvPr>
            <p:ph type="sldNum" sz="quarter" idx="12"/>
          </p:nvPr>
        </p:nvSpPr>
        <p:spPr/>
        <p:txBody>
          <a:bodyPr/>
          <a:lstStyle/>
          <a:p>
            <a:fld id="{7A9FF3C2-10D2-4769-ACD0-D821CED17AFF}" type="slidenum">
              <a:rPr lang="en-GB" smtClean="0"/>
              <a:t>‹#›</a:t>
            </a:fld>
            <a:endParaRPr lang="en-GB"/>
          </a:p>
        </p:txBody>
      </p:sp>
    </p:spTree>
    <p:extLst>
      <p:ext uri="{BB962C8B-B14F-4D97-AF65-F5344CB8AC3E}">
        <p14:creationId xmlns:p14="http://schemas.microsoft.com/office/powerpoint/2010/main" val="2182720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65B9F-C50D-F324-BCB6-BBA7BC528EE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9A70EA9C-E49B-2937-437D-B0D45D25D0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47F0A1B-8508-7DC3-9494-5075370B25C6}"/>
              </a:ext>
            </a:extLst>
          </p:cNvPr>
          <p:cNvSpPr>
            <a:spLocks noGrp="1"/>
          </p:cNvSpPr>
          <p:nvPr>
            <p:ph type="dt" sz="half" idx="10"/>
          </p:nvPr>
        </p:nvSpPr>
        <p:spPr/>
        <p:txBody>
          <a:bodyPr/>
          <a:lstStyle/>
          <a:p>
            <a:fld id="{67F19452-CCF4-4015-AE16-075C761F5815}" type="datetimeFigureOut">
              <a:rPr lang="en-GB" smtClean="0"/>
              <a:t>21/11/2023</a:t>
            </a:fld>
            <a:endParaRPr lang="en-GB"/>
          </a:p>
        </p:txBody>
      </p:sp>
      <p:sp>
        <p:nvSpPr>
          <p:cNvPr id="5" name="Footer Placeholder 4">
            <a:extLst>
              <a:ext uri="{FF2B5EF4-FFF2-40B4-BE49-F238E27FC236}">
                <a16:creationId xmlns:a16="http://schemas.microsoft.com/office/drawing/2014/main" id="{FD5BFBC0-FC30-A33E-55F9-EBB7F464D3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CDB748-A8D8-170E-D3BF-F86E0A6A7ADE}"/>
              </a:ext>
            </a:extLst>
          </p:cNvPr>
          <p:cNvSpPr>
            <a:spLocks noGrp="1"/>
          </p:cNvSpPr>
          <p:nvPr>
            <p:ph type="sldNum" sz="quarter" idx="12"/>
          </p:nvPr>
        </p:nvSpPr>
        <p:spPr/>
        <p:txBody>
          <a:bodyPr/>
          <a:lstStyle/>
          <a:p>
            <a:fld id="{7A9FF3C2-10D2-4769-ACD0-D821CED17AFF}" type="slidenum">
              <a:rPr lang="en-GB" smtClean="0"/>
              <a:t>‹#›</a:t>
            </a:fld>
            <a:endParaRPr lang="en-GB"/>
          </a:p>
        </p:txBody>
      </p:sp>
    </p:spTree>
    <p:extLst>
      <p:ext uri="{BB962C8B-B14F-4D97-AF65-F5344CB8AC3E}">
        <p14:creationId xmlns:p14="http://schemas.microsoft.com/office/powerpoint/2010/main" val="4228306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DE90-6363-ECDF-7FA6-9AA2C181C78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B3CAEAA-5B0E-1340-2136-3E37FA93E90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A2B804B7-3E43-D5BC-8317-BF71EED83ED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A6823ADC-31ED-3A66-3B6B-B716F78A9409}"/>
              </a:ext>
            </a:extLst>
          </p:cNvPr>
          <p:cNvSpPr>
            <a:spLocks noGrp="1"/>
          </p:cNvSpPr>
          <p:nvPr>
            <p:ph type="dt" sz="half" idx="10"/>
          </p:nvPr>
        </p:nvSpPr>
        <p:spPr/>
        <p:txBody>
          <a:bodyPr/>
          <a:lstStyle/>
          <a:p>
            <a:fld id="{67F19452-CCF4-4015-AE16-075C761F5815}" type="datetimeFigureOut">
              <a:rPr lang="en-GB" smtClean="0"/>
              <a:t>21/11/2023</a:t>
            </a:fld>
            <a:endParaRPr lang="en-GB"/>
          </a:p>
        </p:txBody>
      </p:sp>
      <p:sp>
        <p:nvSpPr>
          <p:cNvPr id="6" name="Footer Placeholder 5">
            <a:extLst>
              <a:ext uri="{FF2B5EF4-FFF2-40B4-BE49-F238E27FC236}">
                <a16:creationId xmlns:a16="http://schemas.microsoft.com/office/drawing/2014/main" id="{9F17F37B-FBBE-7C7D-ED3B-87CA12ED7F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2BDCCD-6B03-7FA2-F7CA-09A80D306D38}"/>
              </a:ext>
            </a:extLst>
          </p:cNvPr>
          <p:cNvSpPr>
            <a:spLocks noGrp="1"/>
          </p:cNvSpPr>
          <p:nvPr>
            <p:ph type="sldNum" sz="quarter" idx="12"/>
          </p:nvPr>
        </p:nvSpPr>
        <p:spPr/>
        <p:txBody>
          <a:bodyPr/>
          <a:lstStyle/>
          <a:p>
            <a:fld id="{7A9FF3C2-10D2-4769-ACD0-D821CED17AFF}" type="slidenum">
              <a:rPr lang="en-GB" smtClean="0"/>
              <a:t>‹#›</a:t>
            </a:fld>
            <a:endParaRPr lang="en-GB"/>
          </a:p>
        </p:txBody>
      </p:sp>
    </p:spTree>
    <p:extLst>
      <p:ext uri="{BB962C8B-B14F-4D97-AF65-F5344CB8AC3E}">
        <p14:creationId xmlns:p14="http://schemas.microsoft.com/office/powerpoint/2010/main" val="3784713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5C9E7-1711-E60F-9B8F-B14B817B17F4}"/>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AAD5EEB7-E175-EDE0-D7A2-2ED7512F6B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364CCB7-2355-5237-7646-0FA6BDEE72F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8BDE7B5A-AEC5-3BAF-A50E-280A371E31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D3E8AB8-CDB6-657C-FF65-08A27513D9B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5DC2A172-8C6A-97AD-FFCB-A2D33903802C}"/>
              </a:ext>
            </a:extLst>
          </p:cNvPr>
          <p:cNvSpPr>
            <a:spLocks noGrp="1"/>
          </p:cNvSpPr>
          <p:nvPr>
            <p:ph type="dt" sz="half" idx="10"/>
          </p:nvPr>
        </p:nvSpPr>
        <p:spPr/>
        <p:txBody>
          <a:bodyPr/>
          <a:lstStyle/>
          <a:p>
            <a:fld id="{67F19452-CCF4-4015-AE16-075C761F5815}" type="datetimeFigureOut">
              <a:rPr lang="en-GB" smtClean="0"/>
              <a:t>21/11/2023</a:t>
            </a:fld>
            <a:endParaRPr lang="en-GB"/>
          </a:p>
        </p:txBody>
      </p:sp>
      <p:sp>
        <p:nvSpPr>
          <p:cNvPr id="8" name="Footer Placeholder 7">
            <a:extLst>
              <a:ext uri="{FF2B5EF4-FFF2-40B4-BE49-F238E27FC236}">
                <a16:creationId xmlns:a16="http://schemas.microsoft.com/office/drawing/2014/main" id="{B7143AD4-E293-E0AF-A258-0C3E5DAA474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04B9D53-7C67-8A09-1F56-555D77B1AB07}"/>
              </a:ext>
            </a:extLst>
          </p:cNvPr>
          <p:cNvSpPr>
            <a:spLocks noGrp="1"/>
          </p:cNvSpPr>
          <p:nvPr>
            <p:ph type="sldNum" sz="quarter" idx="12"/>
          </p:nvPr>
        </p:nvSpPr>
        <p:spPr/>
        <p:txBody>
          <a:bodyPr/>
          <a:lstStyle/>
          <a:p>
            <a:fld id="{7A9FF3C2-10D2-4769-ACD0-D821CED17AFF}" type="slidenum">
              <a:rPr lang="en-GB" smtClean="0"/>
              <a:t>‹#›</a:t>
            </a:fld>
            <a:endParaRPr lang="en-GB"/>
          </a:p>
        </p:txBody>
      </p:sp>
    </p:spTree>
    <p:extLst>
      <p:ext uri="{BB962C8B-B14F-4D97-AF65-F5344CB8AC3E}">
        <p14:creationId xmlns:p14="http://schemas.microsoft.com/office/powerpoint/2010/main" val="1135240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6EE86-E621-286C-3D57-EFCD9C8EACCB}"/>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426DA7A6-D219-B012-00E6-5DA69684B493}"/>
              </a:ext>
            </a:extLst>
          </p:cNvPr>
          <p:cNvSpPr>
            <a:spLocks noGrp="1"/>
          </p:cNvSpPr>
          <p:nvPr>
            <p:ph type="dt" sz="half" idx="10"/>
          </p:nvPr>
        </p:nvSpPr>
        <p:spPr/>
        <p:txBody>
          <a:bodyPr/>
          <a:lstStyle/>
          <a:p>
            <a:fld id="{67F19452-CCF4-4015-AE16-075C761F5815}" type="datetimeFigureOut">
              <a:rPr lang="en-GB" smtClean="0"/>
              <a:t>21/11/2023</a:t>
            </a:fld>
            <a:endParaRPr lang="en-GB"/>
          </a:p>
        </p:txBody>
      </p:sp>
      <p:sp>
        <p:nvSpPr>
          <p:cNvPr id="4" name="Footer Placeholder 3">
            <a:extLst>
              <a:ext uri="{FF2B5EF4-FFF2-40B4-BE49-F238E27FC236}">
                <a16:creationId xmlns:a16="http://schemas.microsoft.com/office/drawing/2014/main" id="{03D960D6-2024-A3CE-202A-561CC688A3B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2466559-1645-9D69-63F8-278732D75600}"/>
              </a:ext>
            </a:extLst>
          </p:cNvPr>
          <p:cNvSpPr>
            <a:spLocks noGrp="1"/>
          </p:cNvSpPr>
          <p:nvPr>
            <p:ph type="sldNum" sz="quarter" idx="12"/>
          </p:nvPr>
        </p:nvSpPr>
        <p:spPr/>
        <p:txBody>
          <a:bodyPr/>
          <a:lstStyle/>
          <a:p>
            <a:fld id="{7A9FF3C2-10D2-4769-ACD0-D821CED17AFF}" type="slidenum">
              <a:rPr lang="en-GB" smtClean="0"/>
              <a:t>‹#›</a:t>
            </a:fld>
            <a:endParaRPr lang="en-GB"/>
          </a:p>
        </p:txBody>
      </p:sp>
    </p:spTree>
    <p:extLst>
      <p:ext uri="{BB962C8B-B14F-4D97-AF65-F5344CB8AC3E}">
        <p14:creationId xmlns:p14="http://schemas.microsoft.com/office/powerpoint/2010/main" val="2695953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C1F2BF-3BF8-B76D-B101-DBB2EA1CE7A7}"/>
              </a:ext>
            </a:extLst>
          </p:cNvPr>
          <p:cNvSpPr>
            <a:spLocks noGrp="1"/>
          </p:cNvSpPr>
          <p:nvPr>
            <p:ph type="dt" sz="half" idx="10"/>
          </p:nvPr>
        </p:nvSpPr>
        <p:spPr/>
        <p:txBody>
          <a:bodyPr/>
          <a:lstStyle/>
          <a:p>
            <a:fld id="{67F19452-CCF4-4015-AE16-075C761F5815}" type="datetimeFigureOut">
              <a:rPr lang="en-GB" smtClean="0"/>
              <a:t>21/11/2023</a:t>
            </a:fld>
            <a:endParaRPr lang="en-GB"/>
          </a:p>
        </p:txBody>
      </p:sp>
      <p:sp>
        <p:nvSpPr>
          <p:cNvPr id="3" name="Footer Placeholder 2">
            <a:extLst>
              <a:ext uri="{FF2B5EF4-FFF2-40B4-BE49-F238E27FC236}">
                <a16:creationId xmlns:a16="http://schemas.microsoft.com/office/drawing/2014/main" id="{C0716E62-3833-FEA7-D13F-35D317424EC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723CE41-607F-2D91-D0CF-DC4A64B8F1D7}"/>
              </a:ext>
            </a:extLst>
          </p:cNvPr>
          <p:cNvSpPr>
            <a:spLocks noGrp="1"/>
          </p:cNvSpPr>
          <p:nvPr>
            <p:ph type="sldNum" sz="quarter" idx="12"/>
          </p:nvPr>
        </p:nvSpPr>
        <p:spPr/>
        <p:txBody>
          <a:bodyPr/>
          <a:lstStyle/>
          <a:p>
            <a:fld id="{7A9FF3C2-10D2-4769-ACD0-D821CED17AFF}" type="slidenum">
              <a:rPr lang="en-GB" smtClean="0"/>
              <a:t>‹#›</a:t>
            </a:fld>
            <a:endParaRPr lang="en-GB"/>
          </a:p>
        </p:txBody>
      </p:sp>
    </p:spTree>
    <p:extLst>
      <p:ext uri="{BB962C8B-B14F-4D97-AF65-F5344CB8AC3E}">
        <p14:creationId xmlns:p14="http://schemas.microsoft.com/office/powerpoint/2010/main" val="3201979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63BF6-9DCE-0858-B040-B348560A314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5111BA50-5CB4-5B79-85F3-AEAFD1D547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D23F05D4-CB75-D720-4A2D-DA36BE458B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7E1EB62-278D-170D-F819-02B2124BD810}"/>
              </a:ext>
            </a:extLst>
          </p:cNvPr>
          <p:cNvSpPr>
            <a:spLocks noGrp="1"/>
          </p:cNvSpPr>
          <p:nvPr>
            <p:ph type="dt" sz="half" idx="10"/>
          </p:nvPr>
        </p:nvSpPr>
        <p:spPr/>
        <p:txBody>
          <a:bodyPr/>
          <a:lstStyle/>
          <a:p>
            <a:fld id="{67F19452-CCF4-4015-AE16-075C761F5815}" type="datetimeFigureOut">
              <a:rPr lang="en-GB" smtClean="0"/>
              <a:t>21/11/2023</a:t>
            </a:fld>
            <a:endParaRPr lang="en-GB"/>
          </a:p>
        </p:txBody>
      </p:sp>
      <p:sp>
        <p:nvSpPr>
          <p:cNvPr id="6" name="Footer Placeholder 5">
            <a:extLst>
              <a:ext uri="{FF2B5EF4-FFF2-40B4-BE49-F238E27FC236}">
                <a16:creationId xmlns:a16="http://schemas.microsoft.com/office/drawing/2014/main" id="{82D35B34-AEC6-BAFB-EBA4-81D3AE5E46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8F386E-B8C1-232C-5874-49E4B464C235}"/>
              </a:ext>
            </a:extLst>
          </p:cNvPr>
          <p:cNvSpPr>
            <a:spLocks noGrp="1"/>
          </p:cNvSpPr>
          <p:nvPr>
            <p:ph type="sldNum" sz="quarter" idx="12"/>
          </p:nvPr>
        </p:nvSpPr>
        <p:spPr/>
        <p:txBody>
          <a:bodyPr/>
          <a:lstStyle/>
          <a:p>
            <a:fld id="{7A9FF3C2-10D2-4769-ACD0-D821CED17AFF}" type="slidenum">
              <a:rPr lang="en-GB" smtClean="0"/>
              <a:t>‹#›</a:t>
            </a:fld>
            <a:endParaRPr lang="en-GB"/>
          </a:p>
        </p:txBody>
      </p:sp>
    </p:spTree>
    <p:extLst>
      <p:ext uri="{BB962C8B-B14F-4D97-AF65-F5344CB8AC3E}">
        <p14:creationId xmlns:p14="http://schemas.microsoft.com/office/powerpoint/2010/main" val="3551219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1AA9A-C7BC-8776-7298-15925C943D2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F14AB7EE-9763-7CF6-F080-0C9AB62081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79F9FCE-BB5B-F157-76A3-119C48F076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EED8E96-6459-04BD-C061-47CC61B8E8E9}"/>
              </a:ext>
            </a:extLst>
          </p:cNvPr>
          <p:cNvSpPr>
            <a:spLocks noGrp="1"/>
          </p:cNvSpPr>
          <p:nvPr>
            <p:ph type="dt" sz="half" idx="10"/>
          </p:nvPr>
        </p:nvSpPr>
        <p:spPr/>
        <p:txBody>
          <a:bodyPr/>
          <a:lstStyle/>
          <a:p>
            <a:fld id="{67F19452-CCF4-4015-AE16-075C761F5815}" type="datetimeFigureOut">
              <a:rPr lang="en-GB" smtClean="0"/>
              <a:t>21/11/2023</a:t>
            </a:fld>
            <a:endParaRPr lang="en-GB"/>
          </a:p>
        </p:txBody>
      </p:sp>
      <p:sp>
        <p:nvSpPr>
          <p:cNvPr id="6" name="Footer Placeholder 5">
            <a:extLst>
              <a:ext uri="{FF2B5EF4-FFF2-40B4-BE49-F238E27FC236}">
                <a16:creationId xmlns:a16="http://schemas.microsoft.com/office/drawing/2014/main" id="{41599567-4AD0-9719-2887-1D2D1B8100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A048E48-93CE-B160-441E-2892D718452A}"/>
              </a:ext>
            </a:extLst>
          </p:cNvPr>
          <p:cNvSpPr>
            <a:spLocks noGrp="1"/>
          </p:cNvSpPr>
          <p:nvPr>
            <p:ph type="sldNum" sz="quarter" idx="12"/>
          </p:nvPr>
        </p:nvSpPr>
        <p:spPr/>
        <p:txBody>
          <a:bodyPr/>
          <a:lstStyle/>
          <a:p>
            <a:fld id="{7A9FF3C2-10D2-4769-ACD0-D821CED17AFF}" type="slidenum">
              <a:rPr lang="en-GB" smtClean="0"/>
              <a:t>‹#›</a:t>
            </a:fld>
            <a:endParaRPr lang="en-GB"/>
          </a:p>
        </p:txBody>
      </p:sp>
    </p:spTree>
    <p:extLst>
      <p:ext uri="{BB962C8B-B14F-4D97-AF65-F5344CB8AC3E}">
        <p14:creationId xmlns:p14="http://schemas.microsoft.com/office/powerpoint/2010/main" val="1931360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C87F47-0872-92EF-875A-EEDEDC3B68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BB88E6A3-2C7C-C742-A4C5-69499DB894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34466D7-7736-8730-6AA8-DFA5772D00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F19452-CCF4-4015-AE16-075C761F5815}" type="datetimeFigureOut">
              <a:rPr lang="en-GB" smtClean="0"/>
              <a:t>21/11/2023</a:t>
            </a:fld>
            <a:endParaRPr lang="en-GB"/>
          </a:p>
        </p:txBody>
      </p:sp>
      <p:sp>
        <p:nvSpPr>
          <p:cNvPr id="5" name="Footer Placeholder 4">
            <a:extLst>
              <a:ext uri="{FF2B5EF4-FFF2-40B4-BE49-F238E27FC236}">
                <a16:creationId xmlns:a16="http://schemas.microsoft.com/office/drawing/2014/main" id="{0DE957C0-9F94-F2AC-7C64-2F61125BDE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9909F83-7B10-EEE7-39CE-0751CD9DEF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9FF3C2-10D2-4769-ACD0-D821CED17AFF}" type="slidenum">
              <a:rPr lang="en-GB" smtClean="0"/>
              <a:t>‹#›</a:t>
            </a:fld>
            <a:endParaRPr lang="en-GB"/>
          </a:p>
        </p:txBody>
      </p:sp>
    </p:spTree>
    <p:extLst>
      <p:ext uri="{BB962C8B-B14F-4D97-AF65-F5344CB8AC3E}">
        <p14:creationId xmlns:p14="http://schemas.microsoft.com/office/powerpoint/2010/main" val="712744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C84E7A-3E3C-6612-55CD-0683FCB180F8}"/>
              </a:ext>
            </a:extLst>
          </p:cNvPr>
          <p:cNvSpPr>
            <a:spLocks noGrp="1"/>
          </p:cNvSpPr>
          <p:nvPr>
            <p:ph type="ctrTitle"/>
          </p:nvPr>
        </p:nvSpPr>
        <p:spPr/>
        <p:txBody>
          <a:bodyPr/>
          <a:lstStyle/>
          <a:p>
            <a:r>
              <a:rPr lang="en-GB" b="1" dirty="0">
                <a:latin typeface="Amnesty Trade Gothic" panose="020B0503040303020004" pitchFamily="34" charset="0"/>
              </a:rPr>
              <a:t>AIUK Activist events programme in 2024</a:t>
            </a:r>
          </a:p>
        </p:txBody>
      </p:sp>
      <p:sp>
        <p:nvSpPr>
          <p:cNvPr id="5" name="Subtitle 4">
            <a:extLst>
              <a:ext uri="{FF2B5EF4-FFF2-40B4-BE49-F238E27FC236}">
                <a16:creationId xmlns:a16="http://schemas.microsoft.com/office/drawing/2014/main" id="{B6468A92-F1D7-DB8A-9F26-C85DCC82370A}"/>
              </a:ext>
            </a:extLst>
          </p:cNvPr>
          <p:cNvSpPr>
            <a:spLocks noGrp="1"/>
          </p:cNvSpPr>
          <p:nvPr>
            <p:ph type="subTitle" idx="1"/>
          </p:nvPr>
        </p:nvSpPr>
        <p:spPr/>
        <p:txBody>
          <a:bodyPr vert="horz" lIns="91440" tIns="45720" rIns="91440" bIns="45720" rtlCol="0" anchor="t">
            <a:normAutofit/>
          </a:bodyPr>
          <a:lstStyle/>
          <a:p>
            <a:endParaRPr lang="en-GB" dirty="0"/>
          </a:p>
        </p:txBody>
      </p:sp>
      <p:pic>
        <p:nvPicPr>
          <p:cNvPr id="1026" name="Picture 2" descr="Amnesty International logo | Logo Design Love">
            <a:extLst>
              <a:ext uri="{FF2B5EF4-FFF2-40B4-BE49-F238E27FC236}">
                <a16:creationId xmlns:a16="http://schemas.microsoft.com/office/drawing/2014/main" id="{582D1363-5972-28F0-A42E-08F530AB2F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4511" y="5514975"/>
            <a:ext cx="1867489" cy="1343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6432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F605D0-BECE-0086-5DC9-A6AFD5FE06DA}"/>
              </a:ext>
            </a:extLst>
          </p:cNvPr>
          <p:cNvSpPr txBox="1"/>
          <p:nvPr/>
        </p:nvSpPr>
        <p:spPr>
          <a:xfrm>
            <a:off x="1577009" y="715617"/>
            <a:ext cx="7566991" cy="3539430"/>
          </a:xfrm>
          <a:prstGeom prst="rect">
            <a:avLst/>
          </a:prstGeom>
          <a:noFill/>
        </p:spPr>
        <p:txBody>
          <a:bodyPr wrap="square">
            <a:spAutoFit/>
          </a:bodyPr>
          <a:lstStyle/>
          <a:p>
            <a:r>
              <a:rPr lang="en-GB" sz="3200" dirty="0"/>
              <a:t>Thanks to those who contributed ideas and suggestions to the plans for the Activist Events Programme</a:t>
            </a:r>
            <a:br>
              <a:rPr lang="en-GB" sz="3200" dirty="0"/>
            </a:br>
            <a:br>
              <a:rPr lang="en-GB" sz="3200" dirty="0"/>
            </a:br>
            <a:r>
              <a:rPr lang="en-GB" sz="3200" dirty="0"/>
              <a:t>These slides were presented to the Building a Powerful Movement Committee in November</a:t>
            </a:r>
          </a:p>
        </p:txBody>
      </p:sp>
    </p:spTree>
    <p:extLst>
      <p:ext uri="{BB962C8B-B14F-4D97-AF65-F5344CB8AC3E}">
        <p14:creationId xmlns:p14="http://schemas.microsoft.com/office/powerpoint/2010/main" val="564683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410DC-BCED-0818-82CA-D3F75B587CCB}"/>
              </a:ext>
            </a:extLst>
          </p:cNvPr>
          <p:cNvSpPr>
            <a:spLocks noGrp="1"/>
          </p:cNvSpPr>
          <p:nvPr>
            <p:ph type="ctrTitle"/>
          </p:nvPr>
        </p:nvSpPr>
        <p:spPr>
          <a:xfrm>
            <a:off x="-1009380" y="270661"/>
            <a:ext cx="12711229" cy="742426"/>
          </a:xfrm>
        </p:spPr>
        <p:txBody>
          <a:bodyPr>
            <a:normAutofit/>
          </a:bodyPr>
          <a:lstStyle/>
          <a:p>
            <a:r>
              <a:rPr lang="en-GB" sz="2400" b="1">
                <a:latin typeface="Amnesty Trade Gothic Cn"/>
              </a:rPr>
              <a:t>Goals &amp; Objectives of 2024 Activist Events programme: a reminder</a:t>
            </a:r>
          </a:p>
        </p:txBody>
      </p:sp>
      <p:sp>
        <p:nvSpPr>
          <p:cNvPr id="3" name="Subtitle 2">
            <a:extLst>
              <a:ext uri="{FF2B5EF4-FFF2-40B4-BE49-F238E27FC236}">
                <a16:creationId xmlns:a16="http://schemas.microsoft.com/office/drawing/2014/main" id="{3F8B872A-E3B4-9E94-E4D5-383DA2896F93}"/>
              </a:ext>
            </a:extLst>
          </p:cNvPr>
          <p:cNvSpPr>
            <a:spLocks noGrp="1"/>
          </p:cNvSpPr>
          <p:nvPr>
            <p:ph type="subTitle" idx="1"/>
          </p:nvPr>
        </p:nvSpPr>
        <p:spPr>
          <a:xfrm>
            <a:off x="402902" y="998710"/>
            <a:ext cx="11006696" cy="5780900"/>
          </a:xfrm>
        </p:spPr>
        <p:txBody>
          <a:bodyPr vert="horz" lIns="91440" tIns="45720" rIns="91440" bIns="45720" rtlCol="0" anchor="t">
            <a:noAutofit/>
          </a:bodyPr>
          <a:lstStyle/>
          <a:p>
            <a:pPr algn="l" rtl="0" fontAlgn="base"/>
            <a:r>
              <a:rPr lang="en-GB" sz="1200" b="1">
                <a:solidFill>
                  <a:srgbClr val="FF0000"/>
                </a:solidFill>
                <a:latin typeface="Amnesty Trade Gothic"/>
              </a:rPr>
              <a:t>THE 2024 PROGRAMME WILL</a:t>
            </a:r>
            <a:endParaRPr lang="en-GB" sz="1200" b="1" i="0">
              <a:effectLst/>
              <a:latin typeface="Amnesty Trade Gothic"/>
            </a:endParaRPr>
          </a:p>
          <a:p>
            <a:pPr algn="l" rtl="0" fontAlgn="base">
              <a:buFont typeface="Arial" panose="020B0604020202020204" pitchFamily="34" charset="0"/>
              <a:buChar char="•"/>
            </a:pPr>
            <a:r>
              <a:rPr lang="en-GB" sz="1200" b="0" i="0">
                <a:effectLst/>
                <a:latin typeface="Amnesty Trade Gothic"/>
              </a:rPr>
              <a:t>Be cohesive, effective, and better coordinated   </a:t>
            </a:r>
          </a:p>
          <a:p>
            <a:pPr algn="l" fontAlgn="base">
              <a:buFont typeface="Arial" panose="020B0604020202020204" pitchFamily="34" charset="0"/>
              <a:buChar char="•"/>
            </a:pPr>
            <a:r>
              <a:rPr lang="en-GB" sz="1200" b="0" i="0">
                <a:effectLst/>
                <a:latin typeface="Amnesty Trade Gothic"/>
              </a:rPr>
              <a:t>Recruit new activists, inspire the movement</a:t>
            </a:r>
            <a:r>
              <a:rPr lang="en-GB" sz="1200">
                <a:latin typeface="Amnesty Trade Gothic"/>
              </a:rPr>
              <a:t> </a:t>
            </a:r>
            <a:endParaRPr lang="en-GB" sz="1200" b="0" i="0">
              <a:effectLst/>
              <a:latin typeface="Amnesty Trade Gothic" panose="020B0503040303020004" pitchFamily="34" charset="0"/>
            </a:endParaRPr>
          </a:p>
          <a:p>
            <a:pPr algn="l" rtl="0" fontAlgn="base">
              <a:buFont typeface="Arial" panose="020B0604020202020204" pitchFamily="34" charset="0"/>
              <a:buChar char="•"/>
            </a:pPr>
            <a:r>
              <a:rPr lang="en-GB" sz="1200" b="0" i="0">
                <a:effectLst/>
                <a:latin typeface="Amnesty Trade Gothic"/>
              </a:rPr>
              <a:t>Bring AIUK activists together under the AIUK banner, celebrate their achievements, plan for the future and learn together  </a:t>
            </a:r>
          </a:p>
          <a:p>
            <a:pPr algn="l" rtl="0" fontAlgn="base">
              <a:buFont typeface="Arial" panose="020B0604020202020204" pitchFamily="34" charset="0"/>
              <a:buChar char="•"/>
            </a:pPr>
            <a:r>
              <a:rPr lang="en-GB" sz="1200" b="0" i="0">
                <a:effectLst/>
                <a:latin typeface="Amnesty Trade Gothic"/>
              </a:rPr>
              <a:t>Give space to the different areas of the movement, while ensuring that everyone feels they belong in AIUK  </a:t>
            </a:r>
          </a:p>
          <a:p>
            <a:pPr algn="l" rtl="0" fontAlgn="base">
              <a:buFont typeface="Arial" panose="020B0604020202020204" pitchFamily="34" charset="0"/>
              <a:buChar char="•"/>
            </a:pPr>
            <a:r>
              <a:rPr lang="en-GB" sz="1200" b="0" i="0">
                <a:effectLst/>
                <a:latin typeface="Amnesty Trade Gothic"/>
              </a:rPr>
              <a:t>Work to build a more powerful, diverse, and inclusive movement.  </a:t>
            </a:r>
          </a:p>
          <a:p>
            <a:pPr algn="l" rtl="0" fontAlgn="base">
              <a:buFont typeface="Arial" panose="020B0604020202020204" pitchFamily="34" charset="0"/>
              <a:buChar char="•"/>
            </a:pPr>
            <a:endParaRPr lang="en-GB" sz="1200" b="0" i="0">
              <a:effectLst/>
              <a:latin typeface="Amnesty Trade Gothic" panose="020B0503040303020004" pitchFamily="34" charset="0"/>
            </a:endParaRPr>
          </a:p>
          <a:p>
            <a:pPr algn="l" rtl="0" fontAlgn="base"/>
            <a:r>
              <a:rPr lang="en-GB" sz="1200" b="1" i="0">
                <a:solidFill>
                  <a:srgbClr val="FF0000"/>
                </a:solidFill>
                <a:effectLst/>
                <a:latin typeface="Amnesty Trade Gothic"/>
              </a:rPr>
              <a:t>AIUK ACTIVIST EVENTS WILL</a:t>
            </a:r>
          </a:p>
          <a:p>
            <a:pPr algn="l" rtl="0" fontAlgn="base">
              <a:buFont typeface="Arial" panose="020B0604020202020204" pitchFamily="34" charset="0"/>
              <a:buChar char="•"/>
            </a:pPr>
            <a:r>
              <a:rPr lang="en-GB" sz="1200" b="0" i="0">
                <a:effectLst/>
                <a:latin typeface="Amnesty Trade Gothic"/>
              </a:rPr>
              <a:t>Contribute to debate on human rights issues  </a:t>
            </a:r>
          </a:p>
          <a:p>
            <a:pPr algn="l" rtl="0" fontAlgn="base">
              <a:buFont typeface="Arial" panose="020B0604020202020204" pitchFamily="34" charset="0"/>
              <a:buChar char="•"/>
            </a:pPr>
            <a:r>
              <a:rPr lang="en-GB" sz="1200" b="0" i="0">
                <a:effectLst/>
                <a:latin typeface="Amnesty Trade Gothic"/>
              </a:rPr>
              <a:t>Energise the movement    </a:t>
            </a:r>
          </a:p>
          <a:p>
            <a:pPr algn="l" rtl="0" fontAlgn="base">
              <a:buFont typeface="Arial" panose="020B0604020202020204" pitchFamily="34" charset="0"/>
              <a:buChar char="•"/>
            </a:pPr>
            <a:r>
              <a:rPr lang="en-GB" sz="1200" b="0" i="0">
                <a:effectLst/>
                <a:latin typeface="Amnesty Trade Gothic"/>
              </a:rPr>
              <a:t>Encourage more people to be activists   </a:t>
            </a:r>
          </a:p>
          <a:p>
            <a:pPr algn="l" rtl="0" fontAlgn="base">
              <a:buFont typeface="Arial" panose="020B0604020202020204" pitchFamily="34" charset="0"/>
              <a:buChar char="•"/>
            </a:pPr>
            <a:r>
              <a:rPr lang="en-GB" sz="1200" b="0" i="0">
                <a:effectLst/>
                <a:latin typeface="Amnesty Trade Gothic"/>
              </a:rPr>
              <a:t>Help activists / supporters learn &amp; up/share skills  </a:t>
            </a:r>
          </a:p>
          <a:p>
            <a:pPr algn="l" fontAlgn="base">
              <a:buFont typeface="Arial" panose="020B0604020202020204" pitchFamily="34" charset="0"/>
              <a:buChar char="•"/>
            </a:pPr>
            <a:r>
              <a:rPr lang="en-GB" sz="1200" b="0" i="0">
                <a:effectLst/>
                <a:latin typeface="Amnesty Trade Gothic"/>
              </a:rPr>
              <a:t>Recruit new activists into the movement with fun, energising events</a:t>
            </a:r>
            <a:endParaRPr lang="en-GB" sz="1200">
              <a:latin typeface="Amnesty Trade Gothic"/>
            </a:endParaRPr>
          </a:p>
          <a:p>
            <a:pPr algn="l" fontAlgn="base">
              <a:buFont typeface="Arial" panose="020B0604020202020204" pitchFamily="34" charset="0"/>
              <a:buChar char="•"/>
            </a:pPr>
            <a:r>
              <a:rPr lang="en-GB" sz="1200" b="0" i="0">
                <a:effectLst/>
                <a:latin typeface="Amnesty Trade Gothic"/>
              </a:rPr>
              <a:t>AGM: be a key part of democracy in AIUK</a:t>
            </a:r>
          </a:p>
          <a:p>
            <a:pPr algn="l" fontAlgn="base">
              <a:buFont typeface="Arial" panose="020B0604020202020204" pitchFamily="34" charset="0"/>
              <a:buChar char="•"/>
            </a:pPr>
            <a:endParaRPr lang="en-GB" sz="1200" b="0" i="0">
              <a:effectLst/>
              <a:latin typeface="Amnesty Trade Gothic" panose="020B0503040303020004" pitchFamily="34" charset="0"/>
            </a:endParaRPr>
          </a:p>
          <a:p>
            <a:pPr algn="l" rtl="0" fontAlgn="base"/>
            <a:r>
              <a:rPr lang="en-GB" sz="1200" b="1" i="0">
                <a:solidFill>
                  <a:srgbClr val="FF0000"/>
                </a:solidFill>
                <a:effectLst/>
                <a:latin typeface="Amnesty Trade Gothic"/>
              </a:rPr>
              <a:t>ACTIVISTS ATTENDING EVENTS SHOULD FEEL</a:t>
            </a:r>
          </a:p>
          <a:p>
            <a:pPr algn="l" rtl="0" fontAlgn="base">
              <a:buFont typeface="Arial" panose="020B0604020202020204" pitchFamily="34" charset="0"/>
              <a:buChar char="•"/>
            </a:pPr>
            <a:r>
              <a:rPr lang="en-GB" sz="1200" b="0" i="0">
                <a:effectLst/>
                <a:latin typeface="Amnesty Trade Gothic"/>
              </a:rPr>
              <a:t>Motivated </a:t>
            </a:r>
          </a:p>
          <a:p>
            <a:pPr algn="l" rtl="0" fontAlgn="base">
              <a:buFont typeface="Arial" panose="020B0604020202020204" pitchFamily="34" charset="0"/>
              <a:buChar char="•"/>
            </a:pPr>
            <a:r>
              <a:rPr lang="en-GB" sz="1200" b="0" i="0">
                <a:effectLst/>
                <a:latin typeface="Amnesty Trade Gothic"/>
              </a:rPr>
              <a:t>Welcomed and inspired </a:t>
            </a:r>
          </a:p>
          <a:p>
            <a:pPr algn="l" rtl="0" fontAlgn="base">
              <a:buFont typeface="Arial" panose="020B0604020202020204" pitchFamily="34" charset="0"/>
              <a:buChar char="•"/>
            </a:pPr>
            <a:r>
              <a:rPr lang="en-GB" sz="1200" b="0" i="0">
                <a:effectLst/>
                <a:latin typeface="Amnesty Trade Gothic"/>
              </a:rPr>
              <a:t>Empowered and connected </a:t>
            </a:r>
            <a:endParaRPr lang="en-GB" sz="1200">
              <a:latin typeface="Amnesty Trade Gothic"/>
            </a:endParaRPr>
          </a:p>
          <a:p>
            <a:pPr algn="l"/>
            <a:endParaRPr lang="en-GB" sz="1300" b="0" i="0" dirty="0">
              <a:solidFill>
                <a:srgbClr val="FFFF00"/>
              </a:solidFill>
              <a:effectLst/>
              <a:latin typeface="Amnesty Trade Gothic" panose="020B0503040303020004" pitchFamily="34" charset="0"/>
            </a:endParaRPr>
          </a:p>
          <a:p>
            <a:pPr algn="l"/>
            <a:endParaRPr lang="en-GB" sz="1300" dirty="0">
              <a:solidFill>
                <a:srgbClr val="FFFF00"/>
              </a:solidFill>
              <a:latin typeface="Amnesty Trade Gothic" panose="020B0503040303020004" pitchFamily="34" charset="0"/>
            </a:endParaRPr>
          </a:p>
          <a:p>
            <a:pPr algn="l"/>
            <a:endParaRPr lang="en-GB" sz="1300" dirty="0">
              <a:solidFill>
                <a:srgbClr val="FFFF00"/>
              </a:solidFill>
              <a:latin typeface="Amnesty Trade Gothic" panose="020B0503040303020004" pitchFamily="34" charset="0"/>
            </a:endParaRPr>
          </a:p>
          <a:p>
            <a:endParaRPr lang="en-GB" sz="1300" dirty="0">
              <a:solidFill>
                <a:srgbClr val="FFFF00"/>
              </a:solidFill>
              <a:latin typeface="Amnesty Trade Gothic" panose="020B0503040303020004" pitchFamily="34" charset="0"/>
            </a:endParaRPr>
          </a:p>
        </p:txBody>
      </p:sp>
    </p:spTree>
    <p:extLst>
      <p:ext uri="{BB962C8B-B14F-4D97-AF65-F5344CB8AC3E}">
        <p14:creationId xmlns:p14="http://schemas.microsoft.com/office/powerpoint/2010/main" val="789062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410DC-BCED-0818-82CA-D3F75B587CCB}"/>
              </a:ext>
            </a:extLst>
          </p:cNvPr>
          <p:cNvSpPr>
            <a:spLocks noGrp="1"/>
          </p:cNvSpPr>
          <p:nvPr>
            <p:ph type="ctrTitle"/>
          </p:nvPr>
        </p:nvSpPr>
        <p:spPr>
          <a:xfrm>
            <a:off x="83891" y="152763"/>
            <a:ext cx="8425343" cy="742426"/>
          </a:xfrm>
        </p:spPr>
        <p:txBody>
          <a:bodyPr>
            <a:normAutofit fontScale="90000"/>
          </a:bodyPr>
          <a:lstStyle/>
          <a:p>
            <a:pPr algn="l"/>
            <a:r>
              <a:rPr lang="en-GB" b="1" dirty="0">
                <a:latin typeface="Amnesty Trade Gothic Cn" panose="020B0506040303020004" pitchFamily="34" charset="0"/>
              </a:rPr>
              <a:t>Plans</a:t>
            </a:r>
          </a:p>
        </p:txBody>
      </p:sp>
      <p:sp>
        <p:nvSpPr>
          <p:cNvPr id="3" name="Subtitle 2">
            <a:extLst>
              <a:ext uri="{FF2B5EF4-FFF2-40B4-BE49-F238E27FC236}">
                <a16:creationId xmlns:a16="http://schemas.microsoft.com/office/drawing/2014/main" id="{3F8B872A-E3B4-9E94-E4D5-383DA2896F93}"/>
              </a:ext>
            </a:extLst>
          </p:cNvPr>
          <p:cNvSpPr>
            <a:spLocks noGrp="1"/>
          </p:cNvSpPr>
          <p:nvPr>
            <p:ph type="subTitle" idx="1"/>
          </p:nvPr>
        </p:nvSpPr>
        <p:spPr>
          <a:xfrm>
            <a:off x="110370" y="1065402"/>
            <a:ext cx="11971260" cy="5639835"/>
          </a:xfrm>
        </p:spPr>
        <p:txBody>
          <a:bodyPr vert="horz" lIns="91440" tIns="45720" rIns="91440" bIns="45720" rtlCol="0" anchor="t">
            <a:noAutofit/>
          </a:bodyPr>
          <a:lstStyle/>
          <a:p>
            <a:pPr algn="l"/>
            <a:r>
              <a:rPr lang="en-GB" sz="1600" b="0" i="0" dirty="0">
                <a:effectLst/>
                <a:latin typeface="Amnesty Trade Gothic"/>
              </a:rPr>
              <a:t>In 2024 the Activist Events programme will gain </a:t>
            </a:r>
            <a:r>
              <a:rPr lang="en-GB" sz="1600" b="1" i="0" dirty="0">
                <a:effectLst/>
                <a:latin typeface="Amnesty Trade Gothic"/>
              </a:rPr>
              <a:t>significantly more support from the Activist Events Manager and the Activist Events Assistant</a:t>
            </a:r>
            <a:r>
              <a:rPr lang="en-GB" sz="1600" b="0" i="0" dirty="0">
                <a:effectLst/>
                <a:latin typeface="Amnesty Trade Gothic"/>
              </a:rPr>
              <a:t>. The events included will sit within an annual programme, spread evenly (where possible) across the year.</a:t>
            </a:r>
            <a:r>
              <a:rPr lang="en-GB" sz="1600" dirty="0">
                <a:latin typeface="Amnesty Trade Gothic"/>
              </a:rPr>
              <a:t> </a:t>
            </a:r>
            <a:endParaRPr lang="en-GB" sz="1600" b="0" i="0" dirty="0">
              <a:effectLst/>
              <a:latin typeface="Amnesty Trade Gothic"/>
            </a:endParaRPr>
          </a:p>
          <a:p>
            <a:pPr algn="l"/>
            <a:r>
              <a:rPr lang="en-GB" sz="1600" b="0" i="0" dirty="0">
                <a:effectLst/>
                <a:latin typeface="Amnesty Trade Gothic"/>
              </a:rPr>
              <a:t>All </a:t>
            </a:r>
            <a:r>
              <a:rPr lang="en-GB" sz="1600" dirty="0">
                <a:latin typeface="Amnesty Trade Gothic"/>
              </a:rPr>
              <a:t>Regional Conferences will</a:t>
            </a:r>
            <a:r>
              <a:rPr lang="en-GB" sz="1600" b="0" i="0" dirty="0">
                <a:effectLst/>
                <a:latin typeface="Amnesty Trade Gothic"/>
              </a:rPr>
              <a:t> be hybrid</a:t>
            </a:r>
            <a:r>
              <a:rPr lang="en-GB" sz="1600" dirty="0">
                <a:latin typeface="Amnesty Trade Gothic"/>
              </a:rPr>
              <a:t>,</a:t>
            </a:r>
            <a:r>
              <a:rPr lang="en-GB" sz="1600" b="0" i="0" dirty="0">
                <a:effectLst/>
                <a:latin typeface="Amnesty Trade Gothic"/>
              </a:rPr>
              <a:t> giving attendees the possibility to join online and in person. </a:t>
            </a:r>
            <a:r>
              <a:rPr lang="en-GB" sz="1600" b="1" i="0" dirty="0">
                <a:effectLst/>
                <a:latin typeface="Amnesty Trade Gothic"/>
              </a:rPr>
              <a:t>The 2024 National Conference / AGM (exciting name tbc) will be held outside of London</a:t>
            </a:r>
            <a:r>
              <a:rPr lang="en-GB" sz="1600" b="0" i="0" dirty="0">
                <a:effectLst/>
                <a:latin typeface="Amnesty Trade Gothic"/>
              </a:rPr>
              <a:t>. </a:t>
            </a:r>
            <a:endParaRPr lang="en-GB" sz="1600" dirty="0">
              <a:latin typeface="Amnesty Trade Gothic"/>
            </a:endParaRPr>
          </a:p>
          <a:p>
            <a:pPr algn="l" rtl="0" fontAlgn="base"/>
            <a:r>
              <a:rPr lang="en-GB" sz="1600" b="1" i="0" u="sng" dirty="0">
                <a:effectLst/>
                <a:latin typeface="Amnesty Trade Gothic"/>
              </a:rPr>
              <a:t>Regional Conferences</a:t>
            </a:r>
            <a:r>
              <a:rPr lang="en-GB" sz="1600" b="1" i="0" dirty="0">
                <a:effectLst/>
                <a:latin typeface="Amnesty Trade Gothic"/>
              </a:rPr>
              <a:t> </a:t>
            </a:r>
          </a:p>
          <a:p>
            <a:pPr algn="l" fontAlgn="base"/>
            <a:r>
              <a:rPr lang="en-GB" sz="1600" b="1" i="0" dirty="0">
                <a:effectLst/>
                <a:latin typeface="Amnesty Trade Gothic"/>
              </a:rPr>
              <a:t>Regional conferences will change focus to have a greater </a:t>
            </a:r>
            <a:r>
              <a:rPr lang="en-GB" sz="1600" b="1" dirty="0">
                <a:latin typeface="Amnesty Trade Gothic"/>
              </a:rPr>
              <a:t>emphasis on</a:t>
            </a:r>
            <a:r>
              <a:rPr lang="en-GB" sz="1600" b="1" i="0" dirty="0">
                <a:effectLst/>
                <a:latin typeface="Amnesty Trade Gothic"/>
              </a:rPr>
              <a:t> human rights campaigns that resonate in the area</a:t>
            </a:r>
            <a:r>
              <a:rPr lang="en-GB" sz="1600" b="0" i="0" dirty="0">
                <a:effectLst/>
                <a:latin typeface="Amnesty Trade Gothic"/>
              </a:rPr>
              <a:t>. The content for the events will be designed by the </a:t>
            </a:r>
            <a:r>
              <a:rPr lang="en-GB" sz="1600" dirty="0">
                <a:latin typeface="Amnesty Trade Gothic"/>
              </a:rPr>
              <a:t>Activism Rep for the region </a:t>
            </a:r>
            <a:r>
              <a:rPr lang="en-GB" sz="1600" b="0" i="0" dirty="0">
                <a:effectLst/>
                <a:latin typeface="Amnesty Trade Gothic"/>
              </a:rPr>
              <a:t>and local group members involved in the organising committee, with guidance and logistical support coming from the Activist Events team, as well as the Community Organiser for Local Activism. We can support five regional events. The locations of these conferences are tbc</a:t>
            </a:r>
            <a:r>
              <a:rPr lang="en-GB" sz="1600" dirty="0">
                <a:latin typeface="Amnesty Trade Gothic"/>
              </a:rPr>
              <a:t>.</a:t>
            </a:r>
            <a:r>
              <a:rPr lang="en-GB" sz="1600" b="0" i="0" dirty="0">
                <a:effectLst/>
                <a:latin typeface="Amnesty Trade Gothic"/>
              </a:rPr>
              <a:t> </a:t>
            </a:r>
            <a:r>
              <a:rPr lang="en-GB" sz="1600" dirty="0">
                <a:latin typeface="Amnesty Trade Gothic"/>
              </a:rPr>
              <a:t>The conferences can feature an AIUK campaign and </a:t>
            </a:r>
            <a:r>
              <a:rPr lang="en-GB" sz="1600" b="0" i="0" dirty="0">
                <a:effectLst/>
                <a:latin typeface="Amnesty Trade Gothic"/>
              </a:rPr>
              <a:t>organisers will be encouraged to focus the majority of the content</a:t>
            </a:r>
            <a:r>
              <a:rPr lang="en-GB" sz="1600" dirty="0">
                <a:latin typeface="Amnesty Trade Gothic"/>
              </a:rPr>
              <a:t> </a:t>
            </a:r>
            <a:r>
              <a:rPr lang="en-GB" sz="1600" b="0" i="0" dirty="0">
                <a:effectLst/>
                <a:latin typeface="Amnesty Trade Gothic"/>
              </a:rPr>
              <a:t>on </a:t>
            </a:r>
            <a:r>
              <a:rPr lang="en-GB" sz="1600" dirty="0">
                <a:latin typeface="Amnesty Trade Gothic"/>
              </a:rPr>
              <a:t>activism </a:t>
            </a:r>
            <a:r>
              <a:rPr lang="en-GB" sz="1600" b="0" i="0" dirty="0">
                <a:effectLst/>
                <a:latin typeface="Amnesty Trade Gothic"/>
              </a:rPr>
              <a:t>in their region, inviting non-AIUK speakers and building </a:t>
            </a:r>
            <a:r>
              <a:rPr lang="en-GB" sz="1600" dirty="0">
                <a:latin typeface="Amnesty Trade Gothic"/>
              </a:rPr>
              <a:t>the human rights movement in </a:t>
            </a:r>
            <a:r>
              <a:rPr lang="en-GB" sz="1600" b="0" i="0" dirty="0">
                <a:effectLst/>
                <a:latin typeface="Amnesty Trade Gothic"/>
              </a:rPr>
              <a:t>the region.  </a:t>
            </a:r>
          </a:p>
          <a:p>
            <a:pPr algn="l" fontAlgn="base"/>
            <a:r>
              <a:rPr lang="en-GB" sz="1600" b="1" u="sng" dirty="0">
                <a:latin typeface="Amnesty Trade Gothic"/>
              </a:rPr>
              <a:t>Network conferences</a:t>
            </a:r>
            <a:endParaRPr lang="en-GB" sz="1600" b="1" i="0" u="sng" dirty="0">
              <a:effectLst/>
              <a:latin typeface="Amnesty Trade Gothic"/>
            </a:endParaRPr>
          </a:p>
          <a:p>
            <a:pPr algn="l" fontAlgn="base"/>
            <a:r>
              <a:rPr lang="en-GB" sz="1600" b="0" i="0" dirty="0">
                <a:effectLst/>
                <a:latin typeface="Amnesty Trade Gothic"/>
              </a:rPr>
              <a:t>The </a:t>
            </a:r>
            <a:r>
              <a:rPr lang="en-GB" sz="1600" dirty="0">
                <a:latin typeface="Amnesty Trade Gothic"/>
              </a:rPr>
              <a:t>network conferences </a:t>
            </a:r>
            <a:r>
              <a:rPr lang="en-GB" sz="1600" b="0" i="0" dirty="0">
                <a:effectLst/>
                <a:latin typeface="Amnesty Trade Gothic"/>
              </a:rPr>
              <a:t>in the Activist Events programme will be scheduled across the year. </a:t>
            </a:r>
            <a:r>
              <a:rPr lang="en-GB" sz="1600" dirty="0">
                <a:latin typeface="Amnesty Trade Gothic"/>
              </a:rPr>
              <a:t>These</a:t>
            </a:r>
            <a:r>
              <a:rPr lang="en-GB" sz="1600" b="0" i="0" dirty="0">
                <a:effectLst/>
                <a:latin typeface="Amnesty Trade Gothic"/>
              </a:rPr>
              <a:t> events are co-organised with the relevant activist committees / </a:t>
            </a:r>
            <a:r>
              <a:rPr lang="en-GB" sz="1600" dirty="0">
                <a:latin typeface="Amnesty Trade Gothic"/>
              </a:rPr>
              <a:t>lead activist groups and Activism Events Manager / Assistant, with some support from the relevant Community Organiser. Committees can decide if they</a:t>
            </a:r>
            <a:r>
              <a:rPr lang="en-GB" sz="1600" i="1" dirty="0">
                <a:latin typeface="Amnesty Trade Gothic"/>
              </a:rPr>
              <a:t> </a:t>
            </a:r>
            <a:r>
              <a:rPr lang="en-GB" sz="1600" dirty="0">
                <a:latin typeface="Amnesty Trade Gothic"/>
              </a:rPr>
              <a:t>want</a:t>
            </a:r>
            <a:r>
              <a:rPr lang="en-GB" sz="1600" i="1" dirty="0">
                <a:latin typeface="Amnesty Trade Gothic"/>
              </a:rPr>
              <a:t> </a:t>
            </a:r>
            <a:r>
              <a:rPr lang="en-GB" sz="1600" dirty="0">
                <a:latin typeface="Amnesty Trade Gothic"/>
              </a:rPr>
              <a:t>to hold an event, and dates will be agreed in line with staff capacity to support the event. </a:t>
            </a:r>
            <a:r>
              <a:rPr lang="en-GB" sz="1600" b="0" i="0" dirty="0">
                <a:effectLst/>
                <a:latin typeface="Amnesty Trade Gothic"/>
              </a:rPr>
              <a:t>Dates will be set in the year preceding, for example the 2024 dates will be set </a:t>
            </a:r>
            <a:r>
              <a:rPr lang="en-GB" sz="1600" dirty="0">
                <a:latin typeface="Amnesty Trade Gothic"/>
              </a:rPr>
              <a:t>by the end of 2023</a:t>
            </a:r>
            <a:r>
              <a:rPr lang="en-GB" sz="1600" b="0" i="0" dirty="0">
                <a:effectLst/>
                <a:latin typeface="Amnesty Trade Gothic"/>
              </a:rPr>
              <a:t> and so on. Once the dates are decided on, activists </a:t>
            </a:r>
            <a:r>
              <a:rPr lang="en-GB" sz="1600" dirty="0">
                <a:latin typeface="Amnesty Trade Gothic"/>
              </a:rPr>
              <a:t>can </a:t>
            </a:r>
            <a:r>
              <a:rPr lang="en-GB" sz="1600" b="0" i="0" dirty="0">
                <a:effectLst/>
                <a:latin typeface="Amnesty Trade Gothic"/>
              </a:rPr>
              <a:t>start planning and AIUK can advertise the full Activist Events programme. </a:t>
            </a:r>
            <a:endParaRPr lang="en-GB" dirty="0">
              <a:cs typeface="Calibri"/>
            </a:endParaRPr>
          </a:p>
          <a:p>
            <a:pPr algn="l" rtl="0" fontAlgn="base"/>
            <a:endParaRPr lang="en-GB" sz="1200" b="0" i="0" dirty="0">
              <a:effectLst/>
              <a:latin typeface="Amnesty Trade Gothic" panose="020B0503040303020004" pitchFamily="34" charset="0"/>
            </a:endParaRPr>
          </a:p>
          <a:p>
            <a:pPr algn="l" rtl="0" fontAlgn="base"/>
            <a:endParaRPr lang="en-GB" sz="1200" b="0" i="0" dirty="0">
              <a:effectLst/>
              <a:latin typeface="Amnesty Trade Gothic" panose="020B0503040303020004" pitchFamily="34" charset="0"/>
            </a:endParaRPr>
          </a:p>
          <a:p>
            <a:pPr algn="l" rtl="0" fontAlgn="base"/>
            <a:endParaRPr lang="en-GB" sz="1200" b="0" i="0" dirty="0">
              <a:effectLst/>
              <a:latin typeface="Amnesty Trade Gothic" panose="020B0503040303020004" pitchFamily="34" charset="0"/>
            </a:endParaRPr>
          </a:p>
          <a:p>
            <a:pPr algn="l"/>
            <a:endParaRPr lang="en-GB" sz="1100" b="0" i="0" dirty="0">
              <a:effectLst/>
              <a:latin typeface="Amnesty Trade Gothic" panose="020B0503040303020004" pitchFamily="34" charset="0"/>
            </a:endParaRPr>
          </a:p>
          <a:p>
            <a:endParaRPr lang="en-GB" sz="1100" dirty="0">
              <a:solidFill>
                <a:srgbClr val="FFFF00"/>
              </a:solidFill>
              <a:latin typeface="Amnesty Trade Gothic" panose="020B0503040303020004" pitchFamily="34" charset="0"/>
            </a:endParaRPr>
          </a:p>
        </p:txBody>
      </p:sp>
    </p:spTree>
    <p:extLst>
      <p:ext uri="{BB962C8B-B14F-4D97-AF65-F5344CB8AC3E}">
        <p14:creationId xmlns:p14="http://schemas.microsoft.com/office/powerpoint/2010/main" val="1095200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382F6CD-9222-E898-2BE8-A259B43D3F9A}"/>
              </a:ext>
            </a:extLst>
          </p:cNvPr>
          <p:cNvSpPr>
            <a:spLocks noGrp="1"/>
          </p:cNvSpPr>
          <p:nvPr>
            <p:ph type="subTitle" idx="1"/>
          </p:nvPr>
        </p:nvSpPr>
        <p:spPr/>
        <p:txBody>
          <a:bodyPr/>
          <a:lstStyle/>
          <a:p>
            <a:endParaRPr lang="en-GB"/>
          </a:p>
        </p:txBody>
      </p:sp>
      <p:graphicFrame>
        <p:nvGraphicFramePr>
          <p:cNvPr id="4" name="Table 3">
            <a:extLst>
              <a:ext uri="{FF2B5EF4-FFF2-40B4-BE49-F238E27FC236}">
                <a16:creationId xmlns:a16="http://schemas.microsoft.com/office/drawing/2014/main" id="{EF6A351E-6E55-A38B-A7E1-6FA4336E346D}"/>
              </a:ext>
            </a:extLst>
          </p:cNvPr>
          <p:cNvGraphicFramePr>
            <a:graphicFrameLocks noGrp="1"/>
          </p:cNvGraphicFramePr>
          <p:nvPr>
            <p:extLst>
              <p:ext uri="{D42A27DB-BD31-4B8C-83A1-F6EECF244321}">
                <p14:modId xmlns:p14="http://schemas.microsoft.com/office/powerpoint/2010/main" val="4025873766"/>
              </p:ext>
            </p:extLst>
          </p:nvPr>
        </p:nvGraphicFramePr>
        <p:xfrm>
          <a:off x="238539" y="1170006"/>
          <a:ext cx="11714922" cy="5680286"/>
        </p:xfrm>
        <a:graphic>
          <a:graphicData uri="http://schemas.openxmlformats.org/drawingml/2006/table">
            <a:tbl>
              <a:tblPr firstRow="1" firstCol="1" bandRow="1">
                <a:tableStyleId>{5C22544A-7EE6-4342-B048-85BDC9FD1C3A}</a:tableStyleId>
              </a:tblPr>
              <a:tblGrid>
                <a:gridCol w="1130386">
                  <a:extLst>
                    <a:ext uri="{9D8B030D-6E8A-4147-A177-3AD203B41FA5}">
                      <a16:colId xmlns:a16="http://schemas.microsoft.com/office/drawing/2014/main" val="1183066020"/>
                    </a:ext>
                  </a:extLst>
                </a:gridCol>
                <a:gridCol w="3452273">
                  <a:extLst>
                    <a:ext uri="{9D8B030D-6E8A-4147-A177-3AD203B41FA5}">
                      <a16:colId xmlns:a16="http://schemas.microsoft.com/office/drawing/2014/main" val="3075369648"/>
                    </a:ext>
                  </a:extLst>
                </a:gridCol>
                <a:gridCol w="4203532">
                  <a:extLst>
                    <a:ext uri="{9D8B030D-6E8A-4147-A177-3AD203B41FA5}">
                      <a16:colId xmlns:a16="http://schemas.microsoft.com/office/drawing/2014/main" val="118649973"/>
                    </a:ext>
                  </a:extLst>
                </a:gridCol>
                <a:gridCol w="2928731">
                  <a:extLst>
                    <a:ext uri="{9D8B030D-6E8A-4147-A177-3AD203B41FA5}">
                      <a16:colId xmlns:a16="http://schemas.microsoft.com/office/drawing/2014/main" val="1631602100"/>
                    </a:ext>
                  </a:extLst>
                </a:gridCol>
              </a:tblGrid>
              <a:tr h="391424">
                <a:tc>
                  <a:txBody>
                    <a:bodyPr/>
                    <a:lstStyle/>
                    <a:p>
                      <a:pPr fontAlgn="base">
                        <a:lnSpc>
                          <a:spcPct val="107000"/>
                        </a:lnSpc>
                        <a:spcAft>
                          <a:spcPts val="800"/>
                        </a:spcAft>
                      </a:pPr>
                      <a:r>
                        <a:rPr lang="en-GB" sz="1600" dirty="0">
                          <a:effectLst/>
                          <a:latin typeface="Amnesty Trade Gothic Cn" panose="020B0506040303020004" pitchFamily="34" charset="0"/>
                        </a:rPr>
                        <a:t>Date </a:t>
                      </a:r>
                      <a:endParaRPr lang="en-GB" sz="1600" dirty="0">
                        <a:effectLst/>
                        <a:latin typeface="Amnesty Trade Gothic Cn" panose="020B05060403030200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r>
                        <a:rPr lang="en-GB" sz="1600" dirty="0">
                          <a:effectLst/>
                          <a:latin typeface="Amnesty Trade Gothic Cn"/>
                        </a:rPr>
                        <a:t>Area-Focussed Events </a:t>
                      </a:r>
                      <a:endParaRPr lang="en-GB" sz="1600" dirty="0">
                        <a:effectLst/>
                        <a:latin typeface="Amnesty Trade Gothic Cn"/>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r>
                        <a:rPr lang="en-GB" sz="1600" dirty="0">
                          <a:effectLst/>
                          <a:latin typeface="Amnesty Trade Gothic Cn"/>
                        </a:rPr>
                        <a:t>Other Programme Events </a:t>
                      </a:r>
                      <a:endParaRPr lang="en-GB" sz="1600" dirty="0">
                        <a:effectLst/>
                        <a:latin typeface="Amnesty Trade Gothic Cn"/>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r>
                        <a:rPr lang="en-GB" sz="1600" dirty="0">
                          <a:effectLst/>
                          <a:latin typeface="Amnesty Trade Gothic Cn" panose="020B0506040303020004" pitchFamily="34" charset="0"/>
                        </a:rPr>
                        <a:t>Network Events </a:t>
                      </a:r>
                      <a:endParaRPr lang="en-GB" sz="1600" dirty="0">
                        <a:effectLst/>
                        <a:latin typeface="Amnesty Trade Gothic Cn" panose="020B05060403030200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609945136"/>
                  </a:ext>
                </a:extLst>
              </a:tr>
              <a:tr h="293569">
                <a:tc>
                  <a:txBody>
                    <a:bodyPr/>
                    <a:lstStyle/>
                    <a:p>
                      <a:pPr fontAlgn="base">
                        <a:lnSpc>
                          <a:spcPct val="107000"/>
                        </a:lnSpc>
                        <a:spcAft>
                          <a:spcPts val="800"/>
                        </a:spcAft>
                      </a:pPr>
                      <a:r>
                        <a:rPr lang="en-GB" sz="1600" dirty="0">
                          <a:effectLst/>
                          <a:latin typeface="Amnesty Trade Gothic Cn" panose="020B0506040303020004" pitchFamily="34" charset="0"/>
                        </a:rPr>
                        <a:t>January </a:t>
                      </a:r>
                      <a:endParaRPr lang="en-GB" sz="1600" dirty="0">
                        <a:effectLst/>
                        <a:latin typeface="Amnesty Trade Gothic Cn" panose="020B05060403030200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r>
                        <a:rPr lang="en-GB" sz="1600" dirty="0">
                          <a:effectLst/>
                        </a:rPr>
                        <a:t>Regional Conference TBC</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r>
                        <a:rPr lang="en-GB" sz="1600" dirty="0" err="1">
                          <a:effectLst/>
                        </a:rPr>
                        <a:t>Eg</a:t>
                      </a:r>
                      <a:r>
                        <a:rPr lang="en-GB" sz="1600" dirty="0">
                          <a:effectLst/>
                        </a:rPr>
                        <a:t>: Country Coordinators’ Conference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984798150"/>
                  </a:ext>
                </a:extLst>
              </a:tr>
              <a:tr h="342496">
                <a:tc>
                  <a:txBody>
                    <a:bodyPr/>
                    <a:lstStyle/>
                    <a:p>
                      <a:pPr fontAlgn="base">
                        <a:lnSpc>
                          <a:spcPct val="107000"/>
                        </a:lnSpc>
                        <a:spcAft>
                          <a:spcPts val="800"/>
                        </a:spcAft>
                      </a:pPr>
                      <a:r>
                        <a:rPr lang="en-GB" sz="1600" dirty="0">
                          <a:effectLst/>
                          <a:latin typeface="Amnesty Trade Gothic Cn" panose="020B0506040303020004" pitchFamily="34" charset="0"/>
                        </a:rPr>
                        <a:t>February </a:t>
                      </a:r>
                      <a:endParaRPr lang="en-GB" sz="1600" dirty="0">
                        <a:effectLst/>
                        <a:latin typeface="Amnesty Trade Gothic Cn" panose="020B05060403030200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Student Conference - CONFIRMED</a:t>
                      </a:r>
                    </a:p>
                  </a:txBody>
                  <a:tcPr marL="0" marR="0" marT="0" marB="0"/>
                </a:tc>
                <a:extLst>
                  <a:ext uri="{0D108BD9-81ED-4DB2-BD59-A6C34878D82A}">
                    <a16:rowId xmlns:a16="http://schemas.microsoft.com/office/drawing/2014/main" val="43461713"/>
                  </a:ext>
                </a:extLst>
              </a:tr>
              <a:tr h="554518">
                <a:tc>
                  <a:txBody>
                    <a:bodyPr/>
                    <a:lstStyle/>
                    <a:p>
                      <a:pPr fontAlgn="base">
                        <a:lnSpc>
                          <a:spcPct val="107000"/>
                        </a:lnSpc>
                        <a:spcAft>
                          <a:spcPts val="800"/>
                        </a:spcAft>
                      </a:pPr>
                      <a:r>
                        <a:rPr lang="en-GB" sz="1600" dirty="0">
                          <a:effectLst/>
                          <a:latin typeface="Amnesty Trade Gothic Cn" panose="020B0506040303020004" pitchFamily="34" charset="0"/>
                        </a:rPr>
                        <a:t>March  </a:t>
                      </a:r>
                      <a:endParaRPr lang="en-GB" sz="1600" dirty="0">
                        <a:effectLst/>
                        <a:latin typeface="Amnesty Trade Gothic Cn" panose="020B05060403030200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r>
                        <a:rPr lang="en-GB" sz="1600" dirty="0">
                          <a:effectLst/>
                        </a:rPr>
                        <a:t>Regional Conference TBC</a:t>
                      </a:r>
                    </a:p>
                  </a:txBody>
                  <a:tcPr marL="0" marR="0" marT="0" marB="0"/>
                </a:tc>
                <a:tc>
                  <a:txBody>
                    <a:bodyPr/>
                    <a:lstStyle/>
                    <a:p>
                      <a:pPr fontAlgn="base">
                        <a:lnSpc>
                          <a:spcPct val="107000"/>
                        </a:lnSpc>
                        <a:spcAft>
                          <a:spcPts val="800"/>
                        </a:spcAft>
                      </a:pPr>
                      <a:r>
                        <a:rPr lang="en-GB" sz="1600" dirty="0">
                          <a:effectLst/>
                        </a:rPr>
                        <a:t>Iftar Programme Flagship Event (moves annually with Ramadan) </a:t>
                      </a:r>
                    </a:p>
                  </a:txBody>
                  <a:tcPr marL="0" marR="0" marT="0" marB="0"/>
                </a:tc>
                <a:tc>
                  <a:txBody>
                    <a:bodyPr/>
                    <a:lstStyle/>
                    <a:p>
                      <a:pPr fontAlgn="base">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086691096"/>
                  </a:ext>
                </a:extLst>
              </a:tr>
              <a:tr h="342496">
                <a:tc>
                  <a:txBody>
                    <a:bodyPr/>
                    <a:lstStyle/>
                    <a:p>
                      <a:pPr fontAlgn="base">
                        <a:lnSpc>
                          <a:spcPct val="107000"/>
                        </a:lnSpc>
                        <a:spcAft>
                          <a:spcPts val="800"/>
                        </a:spcAft>
                      </a:pPr>
                      <a:r>
                        <a:rPr lang="en-GB" sz="1600" dirty="0">
                          <a:effectLst/>
                          <a:latin typeface="Amnesty Trade Gothic Cn"/>
                        </a:rPr>
                        <a:t>April </a:t>
                      </a:r>
                      <a:endParaRPr lang="en-GB" sz="1600" dirty="0">
                        <a:effectLst/>
                        <a:latin typeface="Amnesty Trade Gothic Cn"/>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r>
                        <a:rPr lang="en-GB" sz="1600" dirty="0">
                          <a:effectLst/>
                        </a:rPr>
                        <a:t>Flagship Football Welcomes event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r>
                        <a:rPr lang="en-GB" sz="1600" dirty="0">
                          <a:effectLst/>
                        </a:rPr>
                        <a:t>Network Event / Conference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060128494"/>
                  </a:ext>
                </a:extLst>
              </a:tr>
              <a:tr h="342496">
                <a:tc>
                  <a:txBody>
                    <a:bodyPr/>
                    <a:lstStyle/>
                    <a:p>
                      <a:pPr fontAlgn="base">
                        <a:lnSpc>
                          <a:spcPct val="107000"/>
                        </a:lnSpc>
                        <a:spcAft>
                          <a:spcPts val="800"/>
                        </a:spcAft>
                      </a:pPr>
                      <a:r>
                        <a:rPr lang="en-GB" sz="1600" dirty="0">
                          <a:effectLst/>
                          <a:latin typeface="Amnesty Trade Gothic Cn" panose="020B0506040303020004" pitchFamily="34" charset="0"/>
                        </a:rPr>
                        <a:t>May </a:t>
                      </a:r>
                      <a:endParaRPr lang="en-GB" sz="1600" dirty="0">
                        <a:effectLst/>
                        <a:latin typeface="Amnesty Trade Gothic Cn" panose="020B05060403030200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r>
                        <a:rPr lang="en-GB" sz="1600" dirty="0">
                          <a:effectLst/>
                        </a:rPr>
                        <a:t>Network Event / Conference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031280781"/>
                  </a:ext>
                </a:extLst>
              </a:tr>
              <a:tr h="636065">
                <a:tc>
                  <a:txBody>
                    <a:bodyPr/>
                    <a:lstStyle/>
                    <a:p>
                      <a:pPr fontAlgn="base">
                        <a:lnSpc>
                          <a:spcPct val="107000"/>
                        </a:lnSpc>
                        <a:spcAft>
                          <a:spcPts val="800"/>
                        </a:spcAft>
                      </a:pPr>
                      <a:r>
                        <a:rPr lang="en-GB" sz="1600" dirty="0">
                          <a:effectLst/>
                          <a:latin typeface="Amnesty Trade Gothic Cn"/>
                        </a:rPr>
                        <a:t>June </a:t>
                      </a:r>
                      <a:endParaRPr lang="en-GB" sz="1600" dirty="0">
                        <a:effectLst/>
                        <a:latin typeface="Amnesty Trade Gothic Cn"/>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r>
                        <a:rPr lang="en-GB" sz="1600" dirty="0">
                          <a:effectLst/>
                        </a:rPr>
                        <a:t>National Conference &amp; AGM (name tbc, may to move to September in 2025) </a:t>
                      </a:r>
                    </a:p>
                  </a:txBody>
                  <a:tcPr marL="0" marR="0" marT="0" marB="0"/>
                </a:tc>
                <a:tc>
                  <a:txBody>
                    <a:bodyPr/>
                    <a:lstStyle/>
                    <a:p>
                      <a:pPr fontAlgn="base">
                        <a:lnSpc>
                          <a:spcPct val="107000"/>
                        </a:lnSpc>
                        <a:spcAft>
                          <a:spcPts val="800"/>
                        </a:spcAft>
                      </a:pPr>
                      <a:r>
                        <a:rPr lang="en-GB" sz="1600" dirty="0">
                          <a:effectLst/>
                        </a:rPr>
                        <a:t>Refugee Week Event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63377852"/>
                  </a:ext>
                </a:extLst>
              </a:tr>
              <a:tr h="260949">
                <a:tc>
                  <a:txBody>
                    <a:bodyPr/>
                    <a:lstStyle/>
                    <a:p>
                      <a:pPr fontAlgn="base">
                        <a:lnSpc>
                          <a:spcPct val="107000"/>
                        </a:lnSpc>
                        <a:spcAft>
                          <a:spcPts val="800"/>
                        </a:spcAft>
                      </a:pPr>
                      <a:r>
                        <a:rPr lang="en-GB" sz="1600" dirty="0">
                          <a:effectLst/>
                          <a:latin typeface="Amnesty Trade Gothic Cn" panose="020B0506040303020004" pitchFamily="34" charset="0"/>
                        </a:rPr>
                        <a:t>July </a:t>
                      </a:r>
                      <a:endParaRPr lang="en-GB" sz="1600" dirty="0">
                        <a:effectLst/>
                        <a:latin typeface="Amnesty Trade Gothic Cn" panose="020B05060403030200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582434971"/>
                  </a:ext>
                </a:extLst>
              </a:tr>
              <a:tr h="554518">
                <a:tc>
                  <a:txBody>
                    <a:bodyPr/>
                    <a:lstStyle/>
                    <a:p>
                      <a:pPr fontAlgn="base">
                        <a:lnSpc>
                          <a:spcPct val="107000"/>
                        </a:lnSpc>
                        <a:spcAft>
                          <a:spcPts val="800"/>
                        </a:spcAft>
                      </a:pPr>
                      <a:r>
                        <a:rPr lang="en-GB" sz="1600" dirty="0">
                          <a:effectLst/>
                          <a:latin typeface="Amnesty Trade Gothic Cn"/>
                        </a:rPr>
                        <a:t>August </a:t>
                      </a:r>
                      <a:endParaRPr lang="en-GB" sz="1600" dirty="0">
                        <a:effectLst/>
                        <a:latin typeface="Amnesty Trade Gothic Cn"/>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r>
                        <a:rPr lang="en-GB" sz="1600" dirty="0">
                          <a:effectLst/>
                        </a:rPr>
                        <a:t>Network Event / Conference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447780875"/>
                  </a:ext>
                </a:extLst>
              </a:tr>
              <a:tr h="326187">
                <a:tc>
                  <a:txBody>
                    <a:bodyPr/>
                    <a:lstStyle/>
                    <a:p>
                      <a:pPr fontAlgn="base">
                        <a:lnSpc>
                          <a:spcPct val="107000"/>
                        </a:lnSpc>
                        <a:spcAft>
                          <a:spcPts val="800"/>
                        </a:spcAft>
                      </a:pPr>
                      <a:r>
                        <a:rPr lang="en-GB" sz="1600" dirty="0">
                          <a:effectLst/>
                          <a:latin typeface="Amnesty Trade Gothic Cn" panose="020B0506040303020004" pitchFamily="34" charset="0"/>
                        </a:rPr>
                        <a:t>September </a:t>
                      </a:r>
                      <a:endParaRPr lang="en-GB" sz="1600" dirty="0">
                        <a:effectLst/>
                        <a:latin typeface="Amnesty Trade Gothic Cn" panose="020B05060403030200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r>
                        <a:rPr lang="en-GB" sz="1600" dirty="0">
                          <a:effectLst/>
                        </a:rPr>
                        <a:t>Regional Conference TBC</a:t>
                      </a:r>
                    </a:p>
                  </a:txBody>
                  <a:tcPr marL="0" marR="0" marT="0" marB="0"/>
                </a:tc>
                <a:tc>
                  <a:txBody>
                    <a:bodyPr/>
                    <a:lstStyle/>
                    <a:p>
                      <a:pPr fontAlgn="base">
                        <a:lnSpc>
                          <a:spcPct val="107000"/>
                        </a:lnSpc>
                        <a:spcAft>
                          <a:spcPts val="80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663674549"/>
                  </a:ext>
                </a:extLst>
              </a:tr>
              <a:tr h="521900">
                <a:tc>
                  <a:txBody>
                    <a:bodyPr/>
                    <a:lstStyle/>
                    <a:p>
                      <a:pPr fontAlgn="base">
                        <a:lnSpc>
                          <a:spcPct val="107000"/>
                        </a:lnSpc>
                        <a:spcAft>
                          <a:spcPts val="800"/>
                        </a:spcAft>
                      </a:pPr>
                      <a:r>
                        <a:rPr lang="en-GB" sz="1600" dirty="0">
                          <a:effectLst/>
                          <a:latin typeface="Amnesty Trade Gothic Cn" panose="020B0506040303020004" pitchFamily="34" charset="0"/>
                        </a:rPr>
                        <a:t>October </a:t>
                      </a:r>
                      <a:endParaRPr lang="en-GB" sz="1600" dirty="0">
                        <a:effectLst/>
                        <a:latin typeface="Amnesty Trade Gothic Cn" panose="020B05060403030200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r>
                        <a:rPr lang="en-GB" sz="1600" dirty="0">
                          <a:effectLst/>
                        </a:rPr>
                        <a:t>Regional Conference TBC</a:t>
                      </a:r>
                    </a:p>
                  </a:txBody>
                  <a:tcPr marL="0" marR="0" marT="0" marB="0"/>
                </a:tc>
                <a:tc>
                  <a:txBody>
                    <a:bodyPr/>
                    <a:lstStyle/>
                    <a:p>
                      <a:pPr fontAlgn="base">
                        <a:lnSpc>
                          <a:spcPct val="107000"/>
                        </a:lnSpc>
                        <a:spcAft>
                          <a:spcPts val="800"/>
                        </a:spcAft>
                      </a:pPr>
                      <a:r>
                        <a:rPr lang="en-GB" sz="1600" dirty="0">
                          <a:effectLst/>
                        </a:rPr>
                        <a:t>Football Welcomes Women’s Leadership Programme Graduation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r>
                        <a:rPr lang="en-GB" sz="1600" dirty="0">
                          <a:effectLst/>
                        </a:rPr>
                        <a:t>Network Event / Conference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349038287"/>
                  </a:ext>
                </a:extLst>
              </a:tr>
              <a:tr h="342496">
                <a:tc>
                  <a:txBody>
                    <a:bodyPr/>
                    <a:lstStyle/>
                    <a:p>
                      <a:pPr fontAlgn="base">
                        <a:lnSpc>
                          <a:spcPct val="107000"/>
                        </a:lnSpc>
                        <a:spcAft>
                          <a:spcPts val="800"/>
                        </a:spcAft>
                      </a:pPr>
                      <a:r>
                        <a:rPr lang="en-GB" sz="1600" dirty="0">
                          <a:effectLst/>
                          <a:latin typeface="Amnesty Trade Gothic Cn" panose="020B0506040303020004" pitchFamily="34" charset="0"/>
                        </a:rPr>
                        <a:t>November </a:t>
                      </a:r>
                      <a:endParaRPr lang="en-GB" sz="1600" dirty="0">
                        <a:effectLst/>
                        <a:latin typeface="Amnesty Trade Gothic Cn" panose="020B05060403030200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r>
                        <a:rPr lang="en-GB" sz="1600" dirty="0">
                          <a:effectLst/>
                        </a:rPr>
                        <a:t>Regional Conference TBC</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r>
                        <a:rPr lang="en-GB" sz="1600" dirty="0">
                          <a:effectLst/>
                        </a:rPr>
                        <a:t>Network Event / Conference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12295112"/>
                  </a:ext>
                </a:extLst>
              </a:tr>
              <a:tr h="554518">
                <a:tc>
                  <a:txBody>
                    <a:bodyPr/>
                    <a:lstStyle/>
                    <a:p>
                      <a:pPr fontAlgn="base">
                        <a:lnSpc>
                          <a:spcPct val="107000"/>
                        </a:lnSpc>
                        <a:spcAft>
                          <a:spcPts val="800"/>
                        </a:spcAft>
                      </a:pPr>
                      <a:r>
                        <a:rPr lang="en-GB" sz="1600" dirty="0">
                          <a:effectLst/>
                          <a:latin typeface="Amnesty Trade Gothic Cn" panose="020B0506040303020004" pitchFamily="34" charset="0"/>
                        </a:rPr>
                        <a:t>December </a:t>
                      </a:r>
                      <a:endParaRPr lang="en-GB" sz="1600" dirty="0">
                        <a:effectLst/>
                        <a:latin typeface="Amnesty Trade Gothic Cn" panose="020B05060403030200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800"/>
                        </a:spcAft>
                      </a:pPr>
                      <a:r>
                        <a:rPr lang="en-GB" sz="1600" dirty="0">
                          <a:effectLst/>
                        </a:rPr>
                        <a:t>Network Event / Conference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467375327"/>
                  </a:ext>
                </a:extLst>
              </a:tr>
            </a:tbl>
          </a:graphicData>
        </a:graphic>
      </p:graphicFrame>
      <p:sp>
        <p:nvSpPr>
          <p:cNvPr id="6" name="Title 5">
            <a:extLst>
              <a:ext uri="{FF2B5EF4-FFF2-40B4-BE49-F238E27FC236}">
                <a16:creationId xmlns:a16="http://schemas.microsoft.com/office/drawing/2014/main" id="{92D858E4-91CF-5392-FF67-56B8646ED971}"/>
              </a:ext>
            </a:extLst>
          </p:cNvPr>
          <p:cNvSpPr>
            <a:spLocks noGrp="1"/>
          </p:cNvSpPr>
          <p:nvPr>
            <p:ph type="ctrTitle"/>
          </p:nvPr>
        </p:nvSpPr>
        <p:spPr>
          <a:xfrm>
            <a:off x="816896" y="126453"/>
            <a:ext cx="10633886" cy="1058535"/>
          </a:xfrm>
        </p:spPr>
        <p:txBody>
          <a:bodyPr>
            <a:normAutofit fontScale="90000"/>
          </a:bodyPr>
          <a:lstStyle/>
          <a:p>
            <a:r>
              <a:rPr lang="en-GB" sz="4000" b="1" dirty="0">
                <a:latin typeface="Amnesty Trade Gothic Cn"/>
              </a:rPr>
              <a:t>2024 Activist Events Programme – an illustration (actual dates tbc)</a:t>
            </a:r>
            <a:endParaRPr lang="en-GB" sz="4000" b="1" dirty="0">
              <a:latin typeface="Amnesty Trade Gothic Cn" panose="020B0506040303020004" pitchFamily="34" charset="0"/>
            </a:endParaRPr>
          </a:p>
        </p:txBody>
      </p:sp>
    </p:spTree>
    <p:extLst>
      <p:ext uri="{BB962C8B-B14F-4D97-AF65-F5344CB8AC3E}">
        <p14:creationId xmlns:p14="http://schemas.microsoft.com/office/powerpoint/2010/main" val="110529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F6A09B6C8E08640AB41936D69E245A3" ma:contentTypeVersion="3" ma:contentTypeDescription="Create a new document." ma:contentTypeScope="" ma:versionID="dae0ec0134d9f9fcbe70bde1d6a7b43f">
  <xsd:schema xmlns:xsd="http://www.w3.org/2001/XMLSchema" xmlns:xs="http://www.w3.org/2001/XMLSchema" xmlns:p="http://schemas.microsoft.com/office/2006/metadata/properties" xmlns:ns2="32e9b6f1-4369-4a2a-bf5d-e0d73800824e" targetNamespace="http://schemas.microsoft.com/office/2006/metadata/properties" ma:root="true" ma:fieldsID="2a86fdd81753198a7aaa067431b23449" ns2:_="">
    <xsd:import namespace="32e9b6f1-4369-4a2a-bf5d-e0d73800824e"/>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e9b6f1-4369-4a2a-bf5d-e0d7380082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03436D-0012-4610-86EE-A299A1D5564D}">
  <ds:schemaRefs>
    <ds:schemaRef ds:uri="http://schemas.microsoft.com/sharepoint/v3/contenttype/forms"/>
  </ds:schemaRefs>
</ds:datastoreItem>
</file>

<file path=customXml/itemProps2.xml><?xml version="1.0" encoding="utf-8"?>
<ds:datastoreItem xmlns:ds="http://schemas.openxmlformats.org/officeDocument/2006/customXml" ds:itemID="{0705E7CA-013F-4564-99AA-A7D2ADB9ED3C}">
  <ds:schemaRefs>
    <ds:schemaRef ds:uri="7d59f525-c5e0-4889-aaa7-6afb4bb75c7c"/>
    <ds:schemaRef ds:uri="94bbab63-7a47-4b85-a6e7-a9e98942b49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FE46A56-0DDA-4DA4-B33E-610CB26B5B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e9b6f1-4369-4a2a-bf5d-e0d7380082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2607</TotalTime>
  <Words>624</Words>
  <Application>Microsoft Office PowerPoint</Application>
  <PresentationFormat>Widescreen</PresentationFormat>
  <Paragraphs>71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Amnesty Trade Gothic</vt:lpstr>
      <vt:lpstr>Amnesty Trade Gothic Cn</vt:lpstr>
      <vt:lpstr>Arial</vt:lpstr>
      <vt:lpstr>Calibri</vt:lpstr>
      <vt:lpstr>Calibri Light</vt:lpstr>
      <vt:lpstr>Office Theme</vt:lpstr>
      <vt:lpstr>AIUK Activist events programme in 2024</vt:lpstr>
      <vt:lpstr>PowerPoint Presentation</vt:lpstr>
      <vt:lpstr>Goals &amp; Objectives of 2024 Activist Events programme: a reminder</vt:lpstr>
      <vt:lpstr>Plans</vt:lpstr>
      <vt:lpstr>2024 Activist Events Programme – an illustration (actual dates tbc)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Goals &amp; Objectives</dc:title>
  <dc:creator>Evelyn Griffiths</dc:creator>
  <cp:lastModifiedBy>Naomi Westland</cp:lastModifiedBy>
  <cp:revision>25</cp:revision>
  <dcterms:created xsi:type="dcterms:W3CDTF">2023-11-06T14:25:22Z</dcterms:created>
  <dcterms:modified xsi:type="dcterms:W3CDTF">2023-11-22T12:20:40Z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0x0101007F6A09B6C8E08640AB41936D69E245A3</vt:lpwstr>
  </property>
  <property fmtid="{D5CDD505-2E9C-101B-9397-08002B2CF9AE}" pid="3" name="MediaServiceImageTags">
    <vt:lpwstr/>
  </property>
</Properties>
</file>