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4"/>
  </p:notesMasterIdLst>
  <p:handoutMasterIdLst>
    <p:handoutMasterId r:id="rId15"/>
  </p:handoutMasterIdLst>
  <p:sldIdLst>
    <p:sldId id="336" r:id="rId3"/>
    <p:sldId id="378" r:id="rId4"/>
    <p:sldId id="393" r:id="rId5"/>
    <p:sldId id="386" r:id="rId6"/>
    <p:sldId id="383" r:id="rId7"/>
    <p:sldId id="389" r:id="rId8"/>
    <p:sldId id="392" r:id="rId9"/>
    <p:sldId id="394" r:id="rId10"/>
    <p:sldId id="387" r:id="rId11"/>
    <p:sldId id="334" r:id="rId12"/>
    <p:sldId id="352" r:id="rId13"/>
  </p:sldIdLst>
  <p:sldSz cx="9144000" cy="5143500" type="screen16x9"/>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400"/>
    <a:srgbClr val="F0DE00"/>
    <a:srgbClr val="F0EA00"/>
    <a:srgbClr val="FFFF01"/>
    <a:srgbClr val="E4E4E4"/>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2" autoAdjust="0"/>
    <p:restoredTop sz="81212" autoAdjust="0"/>
  </p:normalViewPr>
  <p:slideViewPr>
    <p:cSldViewPr snapToGrid="0" snapToObjects="1">
      <p:cViewPr varScale="1">
        <p:scale>
          <a:sx n="152" d="100"/>
          <a:sy n="152" d="100"/>
        </p:scale>
        <p:origin x="504" y="184"/>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3" d="100"/>
          <a:sy n="83" d="100"/>
        </p:scale>
        <p:origin x="-1992" y="78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502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5373" y="1"/>
            <a:ext cx="2918831" cy="495029"/>
          </a:xfrm>
          <a:prstGeom prst="rect">
            <a:avLst/>
          </a:prstGeom>
        </p:spPr>
        <p:txBody>
          <a:bodyPr vert="horz" lIns="91440" tIns="45720" rIns="91440" bIns="45720" rtlCol="0"/>
          <a:lstStyle>
            <a:lvl1pPr algn="r">
              <a:defRPr sz="1200"/>
            </a:lvl1pPr>
          </a:lstStyle>
          <a:p>
            <a:fld id="{9F4935E0-5518-4BB4-8784-F51FAE348DC4}" type="datetimeFigureOut">
              <a:rPr lang="en-GB" smtClean="0"/>
              <a:pPr/>
              <a:t>09/10/2024</a:t>
            </a:fld>
            <a:endParaRPr lang="en-GB" dirty="0"/>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C0B9BB0D-3D8B-4B3F-B2D6-C0DC37FB76C7}" type="slidenum">
              <a:rPr lang="en-GB" smtClean="0"/>
              <a:pPr/>
              <a:t>‹#›</a:t>
            </a:fld>
            <a:endParaRPr lang="en-GB" dirty="0"/>
          </a:p>
        </p:txBody>
      </p:sp>
    </p:spTree>
    <p:extLst>
      <p:ext uri="{BB962C8B-B14F-4D97-AF65-F5344CB8AC3E}">
        <p14:creationId xmlns:p14="http://schemas.microsoft.com/office/powerpoint/2010/main" val="302976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71506109-5D69-484C-AE2D-C6CE22F8367B}" type="datetimeFigureOut">
              <a:rPr lang="en-GB" smtClean="0"/>
              <a:pPr/>
              <a:t>09/10/2024</a:t>
            </a:fld>
            <a:endParaRPr lang="en-GB"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8F63B24-16A1-4E45-A478-51382BF46C6A}" type="slidenum">
              <a:rPr lang="en-GB" smtClean="0"/>
              <a:pPr/>
              <a:t>‹#›</a:t>
            </a:fld>
            <a:endParaRPr lang="en-GB" dirty="0"/>
          </a:p>
        </p:txBody>
      </p:sp>
    </p:spTree>
    <p:extLst>
      <p:ext uri="{BB962C8B-B14F-4D97-AF65-F5344CB8AC3E}">
        <p14:creationId xmlns:p14="http://schemas.microsoft.com/office/powerpoint/2010/main" val="139678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F63B24-16A1-4E45-A478-51382BF46C6A}"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63B24-16A1-4E45-A478-51382BF46C6A}" type="slidenum">
              <a:rPr lang="en-GB" smtClean="0"/>
              <a:pPr/>
              <a:t>6</a:t>
            </a:fld>
            <a:endParaRPr lang="en-GB" dirty="0"/>
          </a:p>
        </p:txBody>
      </p:sp>
    </p:spTree>
    <p:extLst>
      <p:ext uri="{BB962C8B-B14F-4D97-AF65-F5344CB8AC3E}">
        <p14:creationId xmlns:p14="http://schemas.microsoft.com/office/powerpoint/2010/main" val="201196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Slide 1:</a:t>
            </a:r>
            <a:r>
              <a:rPr lang="en-GB" b="1" baseline="0" dirty="0">
                <a:latin typeface="Arial" panose="020B0604020202020204" pitchFamily="34" charset="0"/>
                <a:cs typeface="Arial" panose="020B0604020202020204" pitchFamily="34" charset="0"/>
              </a:rPr>
              <a:t> The Death Penalty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latin typeface="Arial" panose="020B0604020202020204" pitchFamily="34" charset="0"/>
                <a:cs typeface="Arial" panose="020B0604020202020204" pitchFamily="34" charset="0"/>
              </a:rPr>
              <a:t>This presentations on the death penalty is for adult audiences to bring about awareness on the global state of the death penalty in 2017. It will take the audience through Amnesty’s 2016 report on death sentences and executions, cases and Amnesty’s long term commitment to abolishing the death penalty across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latin typeface="Arial" panose="020B0604020202020204" pitchFamily="34" charset="0"/>
                <a:cs typeface="Arial" panose="020B0604020202020204" pitchFamily="34" charset="0"/>
              </a:rPr>
              <a:t>The 2017 report on the death penalty can be found here: https://www.amnesty.org/en/documents/act50/5740/2017/en/ </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latin typeface="Arial" panose="020B0604020202020204" pitchFamily="34" charset="0"/>
                <a:cs typeface="Arial" panose="020B0604020202020204" pitchFamily="34" charset="0"/>
              </a:rPr>
              <a:t>You may include the following:</a:t>
            </a:r>
            <a:endParaRPr lang="en-GB" b="1" baseline="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Amnesty International</a:t>
            </a:r>
            <a:r>
              <a:rPr lang="en-GB" sz="1200" kern="1200" baseline="0" dirty="0">
                <a:solidFill>
                  <a:schemeClr val="tx1"/>
                </a:solidFill>
                <a:effectLst/>
                <a:latin typeface="Arial" panose="020B0604020202020204" pitchFamily="34" charset="0"/>
                <a:ea typeface="+mn-ea"/>
                <a:cs typeface="Arial" panose="020B0604020202020204" pitchFamily="34" charset="0"/>
              </a:rPr>
              <a:t> is one of the leading organisations to report on the use of the death penalty across the world.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baseline="0" dirty="0">
                <a:solidFill>
                  <a:schemeClr val="tx1"/>
                </a:solidFill>
                <a:effectLst/>
                <a:latin typeface="Arial" panose="020B0604020202020204" pitchFamily="34" charset="0"/>
                <a:ea typeface="+mn-ea"/>
                <a:cs typeface="Arial" panose="020B0604020202020204" pitchFamily="34" charset="0"/>
              </a:rPr>
              <a:t>This presentation will take you through Amnesty’s 2017 report on death sentences and executions, death penalty cases and the impact of Amnesty’s work in this area.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baseline="0" dirty="0">
                <a:solidFill>
                  <a:schemeClr val="tx1"/>
                </a:solidFill>
                <a:effectLst/>
                <a:latin typeface="Arial" panose="020B0604020202020204" pitchFamily="34" charset="0"/>
                <a:ea typeface="+mn-ea"/>
                <a:cs typeface="Arial" panose="020B0604020202020204" pitchFamily="34" charset="0"/>
              </a:rPr>
              <a:t>Amnesty’s </a:t>
            </a:r>
            <a:r>
              <a:rPr lang="en-GB" sz="1200" kern="1200" dirty="0">
                <a:solidFill>
                  <a:schemeClr val="tx1"/>
                </a:solidFill>
                <a:effectLst/>
                <a:latin typeface="Arial" panose="020B0604020202020204" pitchFamily="34" charset="0"/>
                <a:ea typeface="+mn-ea"/>
                <a:cs typeface="Arial" panose="020B0604020202020204" pitchFamily="34" charset="0"/>
              </a:rPr>
              <a:t>opposition to the death penalty began as far back as 1965, when it sponsored a UN resolution to suspend and abolish the death penalty for peacetime political offences.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In 1968 Amnesty announced its opposition to the death penalty for political prisoners.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Calls for a total abolition of the death penalty began in 1977, the same year Amnesty was awarded the Nobel Peace Prize.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Amnesty has called on all governments to “bring about the immediate and total abolition of the death penalty”.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Amnesty activists continue to campaign for total abolition of the death penalty in countries across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8F63B24-16A1-4E45-A478-51382BF46C6A}" type="slidenum">
              <a:rPr lang="en-GB" smtClean="0"/>
              <a:pPr/>
              <a:t>8</a:t>
            </a:fld>
            <a:endParaRPr lang="en-GB" dirty="0"/>
          </a:p>
        </p:txBody>
      </p:sp>
    </p:spTree>
    <p:extLst>
      <p:ext uri="{BB962C8B-B14F-4D97-AF65-F5344CB8AC3E}">
        <p14:creationId xmlns:p14="http://schemas.microsoft.com/office/powerpoint/2010/main" val="67672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63B24-16A1-4E45-A478-51382BF46C6A}" type="slidenum">
              <a:rPr lang="en-GB" smtClean="0"/>
              <a:pPr/>
              <a:t>9</a:t>
            </a:fld>
            <a:endParaRPr lang="en-GB" dirty="0"/>
          </a:p>
        </p:txBody>
      </p:sp>
    </p:spTree>
    <p:extLst>
      <p:ext uri="{BB962C8B-B14F-4D97-AF65-F5344CB8AC3E}">
        <p14:creationId xmlns:p14="http://schemas.microsoft.com/office/powerpoint/2010/main" val="2210954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Slide 1:</a:t>
            </a:r>
            <a:r>
              <a:rPr lang="en-GB" b="1" baseline="0" dirty="0">
                <a:latin typeface="Arial" panose="020B0604020202020204" pitchFamily="34" charset="0"/>
                <a:cs typeface="Arial" panose="020B0604020202020204" pitchFamily="34" charset="0"/>
              </a:rPr>
              <a:t> The Death Penalty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latin typeface="Arial" panose="020B0604020202020204" pitchFamily="34" charset="0"/>
                <a:cs typeface="Arial" panose="020B0604020202020204" pitchFamily="34" charset="0"/>
              </a:rPr>
              <a:t>This presentations on the death penalty is for adult audiences to bring about awareness on the global state of the death penalty in 2017. It will take the audience through Amnesty’s 2016 report on death sentences and executions, cases and Amnesty’s long term commitment to abolishing the death penalty across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latin typeface="Arial" panose="020B0604020202020204" pitchFamily="34" charset="0"/>
                <a:cs typeface="Arial" panose="020B0604020202020204" pitchFamily="34" charset="0"/>
              </a:rPr>
              <a:t>The 2017 report on the death penalty can be found here: https://www.amnesty.org/en/documents/act50/5740/2017/en/ </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latin typeface="Arial" panose="020B0604020202020204" pitchFamily="34" charset="0"/>
                <a:cs typeface="Arial" panose="020B0604020202020204" pitchFamily="34" charset="0"/>
              </a:rPr>
              <a:t>You may include the following:</a:t>
            </a:r>
            <a:endParaRPr lang="en-GB" b="1" baseline="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Amnesty International</a:t>
            </a:r>
            <a:r>
              <a:rPr lang="en-GB" sz="1200" kern="1200" baseline="0" dirty="0">
                <a:solidFill>
                  <a:schemeClr val="tx1"/>
                </a:solidFill>
                <a:effectLst/>
                <a:latin typeface="Arial" panose="020B0604020202020204" pitchFamily="34" charset="0"/>
                <a:ea typeface="+mn-ea"/>
                <a:cs typeface="Arial" panose="020B0604020202020204" pitchFamily="34" charset="0"/>
              </a:rPr>
              <a:t> is one of the leading organisations to report on the use of the death penalty across the world.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baseline="0" dirty="0">
                <a:solidFill>
                  <a:schemeClr val="tx1"/>
                </a:solidFill>
                <a:effectLst/>
                <a:latin typeface="Arial" panose="020B0604020202020204" pitchFamily="34" charset="0"/>
                <a:ea typeface="+mn-ea"/>
                <a:cs typeface="Arial" panose="020B0604020202020204" pitchFamily="34" charset="0"/>
              </a:rPr>
              <a:t>This presentation will take you through Amnesty’s 2017 report on death sentences and executions, death penalty cases and the impact of Amnesty’s work in this area.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baseline="0" dirty="0">
                <a:solidFill>
                  <a:schemeClr val="tx1"/>
                </a:solidFill>
                <a:effectLst/>
                <a:latin typeface="Arial" panose="020B0604020202020204" pitchFamily="34" charset="0"/>
                <a:ea typeface="+mn-ea"/>
                <a:cs typeface="Arial" panose="020B0604020202020204" pitchFamily="34" charset="0"/>
              </a:rPr>
              <a:t>Amnesty’s </a:t>
            </a:r>
            <a:r>
              <a:rPr lang="en-GB" sz="1200" kern="1200" dirty="0">
                <a:solidFill>
                  <a:schemeClr val="tx1"/>
                </a:solidFill>
                <a:effectLst/>
                <a:latin typeface="Arial" panose="020B0604020202020204" pitchFamily="34" charset="0"/>
                <a:ea typeface="+mn-ea"/>
                <a:cs typeface="Arial" panose="020B0604020202020204" pitchFamily="34" charset="0"/>
              </a:rPr>
              <a:t>opposition to the death penalty began as far back as 1965, when it sponsored a UN resolution to suspend and abolish the death penalty for peacetime political offences.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In 1968 Amnesty announced its opposition to the death penalty for political prisoners.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Calls for a total abolition of the death penalty began in 1977, the same year Amnesty was awarded the Nobel Peace Prize.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Amnesty has called on all governments to “bring about the immediate and total abolition of the death penalty”.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Amnesty activists continue to campaign for total abolition of the death penalty in countries across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8F63B24-16A1-4E45-A478-51382BF46C6A}" type="slidenum">
              <a:rPr lang="en-GB" smtClean="0"/>
              <a:pPr/>
              <a:t>10</a:t>
            </a:fld>
            <a:endParaRPr lang="en-GB" dirty="0"/>
          </a:p>
        </p:txBody>
      </p:sp>
    </p:spTree>
    <p:extLst>
      <p:ext uri="{BB962C8B-B14F-4D97-AF65-F5344CB8AC3E}">
        <p14:creationId xmlns:p14="http://schemas.microsoft.com/office/powerpoint/2010/main" val="3855300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8F63B24-16A1-4E45-A478-51382BF46C6A}" type="slidenum">
              <a:rPr lang="en-GB" smtClean="0"/>
              <a:pPr/>
              <a:t>11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57A76F4-CB83-164B-A37A-D082B5BC443C}" type="datetimeFigureOut">
              <a:rPr lang="en-US" smtClean="0"/>
              <a:pPr/>
              <a:t>10/9/24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p14="http://schemas.microsoft.com/office/powerpoint/2010/main" val="372097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57A76F4-CB83-164B-A37A-D082B5BC443C}" type="datetimeFigureOut">
              <a:rPr lang="en-US" smtClean="0"/>
              <a:pPr/>
              <a:t>10/9/24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p14="http://schemas.microsoft.com/office/powerpoint/2010/main" val="423717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57A76F4-CB83-164B-A37A-D082B5BC443C}" type="datetimeFigureOut">
              <a:rPr lang="en-US" smtClean="0"/>
              <a:pPr/>
              <a:t>10/9/24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p14="http://schemas.microsoft.com/office/powerpoint/2010/main" val="172692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57A76F4-CB83-164B-A37A-D082B5BC443C}" type="datetimeFigureOut">
              <a:rPr lang="en-US" smtClean="0"/>
              <a:pPr/>
              <a:t>10/9/24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p14="http://schemas.microsoft.com/office/powerpoint/2010/main" val="1977559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80C22AA-1E2E-4993-83D6-F178D0962E56}" type="datetimeFigureOut">
              <a:rPr lang="en-GB" smtClean="0"/>
              <a:pPr/>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0C22AA-1E2E-4993-83D6-F178D0962E56}" type="datetimeFigureOut">
              <a:rPr lang="en-GB" smtClean="0"/>
              <a:pPr/>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0C22AA-1E2E-4993-83D6-F178D0962E56}" type="datetimeFigureOut">
              <a:rPr lang="en-GB" smtClean="0"/>
              <a:pPr/>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80C22AA-1E2E-4993-83D6-F178D0962E56}" type="datetimeFigureOut">
              <a:rPr lang="en-GB" smtClean="0"/>
              <a:pPr/>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80C22AA-1E2E-4993-83D6-F178D0962E56}" type="datetimeFigureOut">
              <a:rPr lang="en-GB" smtClean="0"/>
              <a:pPr/>
              <a:t>09/10/2024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0C22AA-1E2E-4993-83D6-F178D0962E56}" type="datetimeFigureOut">
              <a:rPr lang="en-GB" smtClean="0"/>
              <a:pPr/>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C22AA-1E2E-4993-83D6-F178D0962E56}" type="datetimeFigureOut">
              <a:rPr lang="en-GB" smtClean="0"/>
              <a:pPr/>
              <a:t>09/10/2024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6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557A76F4-CB83-164B-A37A-D082B5BC443C}" type="datetimeFigureOut">
              <a:rPr lang="en-US" smtClean="0"/>
              <a:pPr/>
              <a:t>10/9/24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p14="http://schemas.microsoft.com/office/powerpoint/2010/main" val="190788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0C22AA-1E2E-4993-83D6-F178D0962E56}" type="datetimeFigureOut">
              <a:rPr lang="en-GB" smtClean="0"/>
              <a:pPr/>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0C22AA-1E2E-4993-83D6-F178D0962E56}" type="datetimeFigureOut">
              <a:rPr lang="en-GB" smtClean="0"/>
              <a:pPr/>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0C22AA-1E2E-4993-83D6-F178D0962E56}" type="datetimeFigureOut">
              <a:rPr lang="en-GB" smtClean="0"/>
              <a:pPr/>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0C22AA-1E2E-4993-83D6-F178D0962E56}" type="datetimeFigureOut">
              <a:rPr lang="en-GB" smtClean="0"/>
              <a:pPr/>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0C22AA-1E2E-4993-83D6-F178D0962E56}" type="datetimeFigureOut">
              <a:rPr lang="en-GB" smtClean="0"/>
              <a:pPr/>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7A76F4-CB83-164B-A37A-D082B5BC443C}" type="datetimeFigureOut">
              <a:rPr lang="en-US" smtClean="0"/>
              <a:pPr/>
              <a:t>10/9/24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3EA588-C59D-4144-B20B-B6D10C7232C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57A76F4-CB83-164B-A37A-D082B5BC443C}" type="datetimeFigureOut">
              <a:rPr lang="en-US" smtClean="0"/>
              <a:pPr/>
              <a:t>10/9/24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p14="http://schemas.microsoft.com/office/powerpoint/2010/main" val="306745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57A76F4-CB83-164B-A37A-D082B5BC443C}" type="datetimeFigureOut">
              <a:rPr lang="en-US" smtClean="0"/>
              <a:pPr/>
              <a:t>10/9/24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p14="http://schemas.microsoft.com/office/powerpoint/2010/main" val="350251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57A76F4-CB83-164B-A37A-D082B5BC443C}" type="datetimeFigureOut">
              <a:rPr lang="en-US" smtClean="0"/>
              <a:pPr/>
              <a:t>10/9/24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p14="http://schemas.microsoft.com/office/powerpoint/2010/main" val="128369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57A76F4-CB83-164B-A37A-D082B5BC443C}" type="datetimeFigureOut">
              <a:rPr lang="en-US" smtClean="0"/>
              <a:pPr/>
              <a:t>10/9/24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p14="http://schemas.microsoft.com/office/powerpoint/2010/main" val="268465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A76F4-CB83-164B-A37A-D082B5BC443C}" type="datetimeFigureOut">
              <a:rPr lang="en-US" smtClean="0"/>
              <a:pPr/>
              <a:t>10/9/24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p14="http://schemas.microsoft.com/office/powerpoint/2010/main" val="362237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57A76F4-CB83-164B-A37A-D082B5BC443C}" type="datetimeFigureOut">
              <a:rPr lang="en-US" smtClean="0"/>
              <a:pPr/>
              <a:t>10/9/24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p14="http://schemas.microsoft.com/office/powerpoint/2010/main" val="143717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7A76F4-CB83-164B-A37A-D082B5BC443C}" type="datetimeFigureOut">
              <a:rPr lang="en-US" smtClean="0"/>
              <a:pPr/>
              <a:t>10/9/24</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53EA588-C59D-4144-B20B-B6D10C7232C4}" type="slidenum">
              <a:rPr lang="en-US" smtClean="0"/>
              <a:pPr/>
              <a:t>‹#›</a:t>
            </a:fld>
            <a:endParaRPr lang="en-US"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Rectangle 8"/>
          <p:cNvSpPr/>
          <p:nvPr userDrawn="1"/>
        </p:nvSpPr>
        <p:spPr>
          <a:xfrm>
            <a:off x="0" y="4594623"/>
            <a:ext cx="9144000" cy="548877"/>
          </a:xfrm>
          <a:prstGeom prst="rect">
            <a:avLst/>
          </a:prstGeom>
          <a:solidFill>
            <a:srgbClr val="F6E4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5" name="Group 14"/>
          <p:cNvGrpSpPr/>
          <p:nvPr userDrawn="1"/>
        </p:nvGrpSpPr>
        <p:grpSpPr>
          <a:xfrm>
            <a:off x="181058" y="4699985"/>
            <a:ext cx="4892634" cy="369332"/>
            <a:chOff x="181058" y="4699985"/>
            <a:chExt cx="4892634" cy="369332"/>
          </a:xfrm>
        </p:grpSpPr>
        <p:sp>
          <p:nvSpPr>
            <p:cNvPr id="10" name="TextBox 9"/>
            <p:cNvSpPr txBox="1"/>
            <p:nvPr userDrawn="1"/>
          </p:nvSpPr>
          <p:spPr>
            <a:xfrm>
              <a:off x="181058" y="4699985"/>
              <a:ext cx="4892634" cy="369332"/>
            </a:xfrm>
            <a:prstGeom prst="rect">
              <a:avLst/>
            </a:prstGeom>
            <a:noFill/>
          </p:spPr>
          <p:txBody>
            <a:bodyPr wrap="square" rtlCol="0">
              <a:spAutoFit/>
            </a:bodyPr>
            <a:lstStyle/>
            <a:p>
              <a:r>
                <a:rPr lang="en-GB" b="1" dirty="0"/>
                <a:t>AMNESTY</a:t>
              </a:r>
              <a:r>
                <a:rPr lang="en-GB" dirty="0"/>
                <a:t> World Day Against the Death Penalty</a:t>
              </a:r>
            </a:p>
          </p:txBody>
        </p:sp>
        <p:cxnSp>
          <p:nvCxnSpPr>
            <p:cNvPr id="12" name="Straight Connector 11"/>
            <p:cNvCxnSpPr/>
            <p:nvPr userDrawn="1"/>
          </p:nvCxnSpPr>
          <p:spPr>
            <a:xfrm>
              <a:off x="252483" y="5015084"/>
              <a:ext cx="441957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247931" y="4746245"/>
              <a:ext cx="441957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p:cNvPicPr>
            <a:picLocks noChangeAspect="1" noChangeArrowheads="1"/>
          </p:cNvPicPr>
          <p:nvPr userDrawn="1"/>
        </p:nvPicPr>
        <p:blipFill>
          <a:blip r:embed="rId15"/>
          <a:srcRect/>
          <a:stretch>
            <a:fillRect/>
          </a:stretch>
        </p:blipFill>
        <p:spPr bwMode="auto">
          <a:xfrm>
            <a:off x="8115300" y="0"/>
            <a:ext cx="1028700" cy="1261275"/>
          </a:xfrm>
          <a:prstGeom prst="rect">
            <a:avLst/>
          </a:prstGeom>
          <a:noFill/>
          <a:ln w="9525">
            <a:noFill/>
            <a:miter lim="800000"/>
            <a:headEnd/>
            <a:tailEnd/>
          </a:ln>
        </p:spPr>
      </p:pic>
    </p:spTree>
    <p:extLst>
      <p:ext uri="{BB962C8B-B14F-4D97-AF65-F5344CB8AC3E}">
        <p14:creationId xmlns:p14="http://schemas.microsoft.com/office/powerpoint/2010/main" val="1435406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0C22AA-1E2E-4993-83D6-F178D0962E56}" type="datetimeFigureOut">
              <a:rPr lang="en-GB" smtClean="0"/>
              <a:pPr/>
              <a:t>09/10/2024</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353BD13-5BB4-46FE-A2FA-46C2DD456F6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amnesty.org.uk/resources/anti-death-penalty-project-usa-special-world-day?utm_content=154181&amp;utm_campaign=MEMA5362S_ADPN_Sep24&amp;utm_medium=email&amp;utm_source=amnestyuk" TargetMode="External"/><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x.com/AIUKAntiDeathP"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hyperlink" Target="https://www.instagram.com/aiukantideathp?igsh=MXYwcDVrMTRmMnU3dA%3D%3D" TargetMode="External"/><Relationship Id="rId4" Type="http://schemas.openxmlformats.org/officeDocument/2006/relationships/hyperlink" Target="https://www.facebook.com/AIdeathpenalty/"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A black and yellow sign with white text&#10;&#10;Description automatically generated">
            <a:extLst>
              <a:ext uri="{FF2B5EF4-FFF2-40B4-BE49-F238E27FC236}">
                <a16:creationId xmlns:a16="http://schemas.microsoft.com/office/drawing/2014/main" id="{CAC66512-645C-447E-4ABB-CE5AEFAB5154}"/>
              </a:ext>
            </a:extLst>
          </p:cNvPr>
          <p:cNvPicPr>
            <a:picLocks noChangeAspect="1"/>
          </p:cNvPicPr>
          <p:nvPr/>
        </p:nvPicPr>
        <p:blipFill>
          <a:blip r:embed="rId3"/>
          <a:srcRect t="6656"/>
          <a:stretch/>
        </p:blipFill>
        <p:spPr>
          <a:xfrm>
            <a:off x="20" y="1282"/>
            <a:ext cx="9143980" cy="5142536"/>
          </a:xfrm>
          <a:prstGeom prst="rect">
            <a:avLst/>
          </a:prstGeom>
        </p:spPr>
      </p:pic>
    </p:spTree>
    <p:extLst>
      <p:ext uri="{BB962C8B-B14F-4D97-AF65-F5344CB8AC3E}">
        <p14:creationId xmlns:p14="http://schemas.microsoft.com/office/powerpoint/2010/main" val="3636885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GB" sz="3200" dirty="0"/>
              <a:t>Following up</a:t>
            </a:r>
          </a:p>
        </p:txBody>
      </p:sp>
      <p:pic>
        <p:nvPicPr>
          <p:cNvPr id="5" name="Picture 4" descr="ADPP action flowchart bottom.png"/>
          <p:cNvPicPr>
            <a:picLocks noChangeAspect="1"/>
          </p:cNvPicPr>
          <p:nvPr/>
        </p:nvPicPr>
        <p:blipFill>
          <a:blip r:embed="rId3"/>
          <a:stretch>
            <a:fillRect/>
          </a:stretch>
        </p:blipFill>
        <p:spPr>
          <a:xfrm>
            <a:off x="457200" y="1188099"/>
            <a:ext cx="4915066" cy="2863312"/>
          </a:xfrm>
          <a:prstGeom prst="rect">
            <a:avLst/>
          </a:prstGeom>
        </p:spPr>
      </p:pic>
      <p:sp>
        <p:nvSpPr>
          <p:cNvPr id="6" name="TextBox 5"/>
          <p:cNvSpPr txBox="1"/>
          <p:nvPr/>
        </p:nvSpPr>
        <p:spPr>
          <a:xfrm>
            <a:off x="5903365" y="1096204"/>
            <a:ext cx="1872690" cy="954107"/>
          </a:xfrm>
          <a:prstGeom prst="rect">
            <a:avLst/>
          </a:prstGeom>
          <a:noFill/>
        </p:spPr>
        <p:txBody>
          <a:bodyPr wrap="square" rtlCol="0">
            <a:spAutoFit/>
          </a:bodyPr>
          <a:lstStyle/>
          <a:p>
            <a:r>
              <a:rPr lang="en-GB" sz="2800" dirty="0">
                <a:solidFill>
                  <a:srgbClr val="FF0000"/>
                </a:solidFill>
                <a:latin typeface="Freestyle Script" pitchFamily="66" charset="0"/>
              </a:rPr>
              <a:t>Here’s a way of involving others</a:t>
            </a:r>
          </a:p>
        </p:txBody>
      </p:sp>
      <p:cxnSp>
        <p:nvCxnSpPr>
          <p:cNvPr id="8" name="Curved Connector 7"/>
          <p:cNvCxnSpPr>
            <a:stCxn id="6" idx="1"/>
          </p:cNvCxnSpPr>
          <p:nvPr/>
        </p:nvCxnSpPr>
        <p:spPr>
          <a:xfrm rot="10800000" flipV="1">
            <a:off x="3456433" y="1573258"/>
            <a:ext cx="2446933" cy="95048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3284526" y="2439621"/>
            <a:ext cx="270663" cy="18287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8475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3" cstate="print"/>
          <a:srcRect/>
          <a:stretch>
            <a:fillRect/>
          </a:stretch>
        </p:blipFill>
        <p:spPr bwMode="auto">
          <a:xfrm>
            <a:off x="6524780" y="2"/>
            <a:ext cx="2619220" cy="1977963"/>
          </a:xfrm>
          <a:prstGeom prst="rect">
            <a:avLst/>
          </a:prstGeom>
          <a:noFill/>
          <a:ln w="9525">
            <a:noFill/>
            <a:miter lim="800000"/>
            <a:headEnd/>
            <a:tailEnd/>
          </a:ln>
        </p:spPr>
      </p:pic>
      <p:pic>
        <p:nvPicPr>
          <p:cNvPr id="8" name="Content Placeholder 4" descr="A black and yellow sign with white text&#10;&#10;Description automatically generated">
            <a:extLst>
              <a:ext uri="{FF2B5EF4-FFF2-40B4-BE49-F238E27FC236}">
                <a16:creationId xmlns:a16="http://schemas.microsoft.com/office/drawing/2014/main" id="{CAC66512-645C-447E-4ABB-CE5AEFAB5154}"/>
              </a:ext>
            </a:extLst>
          </p:cNvPr>
          <p:cNvPicPr>
            <a:picLocks noChangeAspect="1"/>
          </p:cNvPicPr>
          <p:nvPr/>
        </p:nvPicPr>
        <p:blipFill>
          <a:blip r:embed="rId4"/>
          <a:srcRect t="6656"/>
          <a:stretch/>
        </p:blipFill>
        <p:spPr>
          <a:xfrm>
            <a:off x="20" y="1282"/>
            <a:ext cx="9143980" cy="51425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chor="ctr">
            <a:normAutofit fontScale="90000"/>
          </a:bodyPr>
          <a:lstStyle/>
          <a:p>
            <a:pPr algn="ctr"/>
            <a:r>
              <a:rPr lang="en-US" dirty="0"/>
              <a:t>AIUK’s Anti-Death Penalty Project </a:t>
            </a:r>
            <a:br>
              <a:rPr lang="en-US" dirty="0"/>
            </a:br>
            <a:r>
              <a:rPr lang="en-US" dirty="0"/>
              <a:t> some of the team</a:t>
            </a:r>
          </a:p>
        </p:txBody>
      </p:sp>
      <p:pic>
        <p:nvPicPr>
          <p:cNvPr id="5" name="Content Placeholder 4" descr="A group of people standing in front of a screen&#10;&#10;Description automatically generated">
            <a:extLst>
              <a:ext uri="{FF2B5EF4-FFF2-40B4-BE49-F238E27FC236}">
                <a16:creationId xmlns:a16="http://schemas.microsoft.com/office/drawing/2014/main" id="{7E9D3DE0-0FCF-1B9A-9AB5-EA1850DC5E17}"/>
              </a:ext>
            </a:extLst>
          </p:cNvPr>
          <p:cNvPicPr>
            <a:picLocks noGrp="1" noChangeAspect="1"/>
          </p:cNvPicPr>
          <p:nvPr>
            <p:ph idx="1"/>
          </p:nvPr>
        </p:nvPicPr>
        <p:blipFill>
          <a:blip r:embed="rId2"/>
          <a:stretch>
            <a:fillRect/>
          </a:stretch>
        </p:blipFill>
        <p:spPr>
          <a:xfrm>
            <a:off x="2309019" y="1063229"/>
            <a:ext cx="4525962" cy="3394472"/>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0" y="2225091"/>
            <a:ext cx="2889504" cy="2347722"/>
          </a:xfrm>
          <a:prstGeom prst="rect">
            <a:avLst/>
          </a:prstGeom>
          <a:noFill/>
          <a:ln w="9525">
            <a:noFill/>
            <a:miter lim="800000"/>
            <a:headEnd/>
            <a:tailEnd/>
          </a:ln>
        </p:spPr>
      </p:pic>
      <p:sp>
        <p:nvSpPr>
          <p:cNvPr id="2" name="Title 1"/>
          <p:cNvSpPr>
            <a:spLocks noGrp="1"/>
          </p:cNvSpPr>
          <p:nvPr>
            <p:ph type="title"/>
          </p:nvPr>
        </p:nvSpPr>
        <p:spPr>
          <a:xfrm>
            <a:off x="457200" y="205979"/>
            <a:ext cx="7873340" cy="857250"/>
          </a:xfrm>
        </p:spPr>
        <p:txBody>
          <a:bodyPr>
            <a:normAutofit/>
          </a:bodyPr>
          <a:lstStyle/>
          <a:p>
            <a:r>
              <a:rPr lang="en-US" dirty="0"/>
              <a:t>WDADP 2024 campaign – The Aim</a:t>
            </a:r>
          </a:p>
        </p:txBody>
      </p:sp>
      <p:sp>
        <p:nvSpPr>
          <p:cNvPr id="3" name="Content Placeholder 2"/>
          <p:cNvSpPr>
            <a:spLocks noGrp="1"/>
          </p:cNvSpPr>
          <p:nvPr>
            <p:ph idx="1"/>
          </p:nvPr>
        </p:nvSpPr>
        <p:spPr>
          <a:xfrm>
            <a:off x="1828800" y="1177747"/>
            <a:ext cx="7148223" cy="2603753"/>
          </a:xfrm>
        </p:spPr>
        <p:txBody>
          <a:bodyPr>
            <a:normAutofit fontScale="85000" lnSpcReduction="10000"/>
          </a:bodyPr>
          <a:lstStyle/>
          <a:p>
            <a:pPr marL="0" indent="0">
              <a:buNone/>
            </a:pPr>
            <a:r>
              <a:rPr lang="en-GB" sz="2800" b="1" dirty="0"/>
              <a:t>World Day Against the Death Penalty – 10</a:t>
            </a:r>
            <a:r>
              <a:rPr lang="en-GB" sz="2800" b="1" baseline="30000" dirty="0"/>
              <a:t>th</a:t>
            </a:r>
            <a:r>
              <a:rPr lang="en-GB" sz="2800" b="1" dirty="0"/>
              <a:t> October</a:t>
            </a:r>
          </a:p>
          <a:p>
            <a:r>
              <a:rPr lang="en-GB" sz="2800" dirty="0"/>
              <a:t>To engage every US death penalty state governor</a:t>
            </a:r>
          </a:p>
          <a:p>
            <a:r>
              <a:rPr lang="en-GB" sz="2800" dirty="0"/>
              <a:t>To be a persistent advocate for abolition</a:t>
            </a:r>
          </a:p>
          <a:p>
            <a:r>
              <a:rPr lang="en-GB" sz="2800" dirty="0"/>
              <a:t>To counterbalance the pro-DP echo chamber</a:t>
            </a:r>
          </a:p>
          <a:p>
            <a:r>
              <a:rPr lang="en-GB" sz="2800" dirty="0"/>
              <a:t>To nudge all of them towards the abolitionist viewpoint</a:t>
            </a:r>
          </a:p>
        </p:txBody>
      </p:sp>
    </p:spTree>
    <p:extLst>
      <p:ext uri="{BB962C8B-B14F-4D97-AF65-F5344CB8AC3E}">
        <p14:creationId xmlns:p14="http://schemas.microsoft.com/office/powerpoint/2010/main" val="173937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a:t>What we want you to do</a:t>
            </a:r>
          </a:p>
        </p:txBody>
      </p:sp>
      <p:pic>
        <p:nvPicPr>
          <p:cNvPr id="4" name="Picture 3" descr="ADPP action flowchart top.png"/>
          <p:cNvPicPr>
            <a:picLocks noChangeAspect="1"/>
          </p:cNvPicPr>
          <p:nvPr/>
        </p:nvPicPr>
        <p:blipFill>
          <a:blip r:embed="rId2"/>
          <a:stretch>
            <a:fillRect/>
          </a:stretch>
        </p:blipFill>
        <p:spPr>
          <a:xfrm>
            <a:off x="2264054" y="1063229"/>
            <a:ext cx="4402552" cy="3414538"/>
          </a:xfrm>
          <a:prstGeom prst="rect">
            <a:avLst/>
          </a:prstGeom>
        </p:spPr>
      </p:pic>
      <p:sp>
        <p:nvSpPr>
          <p:cNvPr id="5" name="TextBox 4"/>
          <p:cNvSpPr txBox="1"/>
          <p:nvPr/>
        </p:nvSpPr>
        <p:spPr>
          <a:xfrm>
            <a:off x="256033" y="1171730"/>
            <a:ext cx="1558136" cy="523220"/>
          </a:xfrm>
          <a:prstGeom prst="rect">
            <a:avLst/>
          </a:prstGeom>
          <a:noFill/>
        </p:spPr>
        <p:txBody>
          <a:bodyPr wrap="square" rtlCol="0">
            <a:spAutoFit/>
          </a:bodyPr>
          <a:lstStyle/>
          <a:p>
            <a:r>
              <a:rPr lang="en-GB" sz="2800" dirty="0">
                <a:solidFill>
                  <a:srgbClr val="FF0000"/>
                </a:solidFill>
                <a:latin typeface="Freestyle Script" pitchFamily="66" charset="0"/>
              </a:rPr>
              <a:t>‘Adopt’ a state</a:t>
            </a:r>
          </a:p>
        </p:txBody>
      </p:sp>
      <p:sp>
        <p:nvSpPr>
          <p:cNvPr id="9" name="TextBox 8"/>
          <p:cNvSpPr txBox="1"/>
          <p:nvPr/>
        </p:nvSpPr>
        <p:spPr>
          <a:xfrm>
            <a:off x="256028" y="3315526"/>
            <a:ext cx="1872690" cy="523220"/>
          </a:xfrm>
          <a:prstGeom prst="rect">
            <a:avLst/>
          </a:prstGeom>
          <a:noFill/>
        </p:spPr>
        <p:txBody>
          <a:bodyPr wrap="square" rtlCol="0">
            <a:spAutoFit/>
          </a:bodyPr>
          <a:lstStyle/>
          <a:p>
            <a:r>
              <a:rPr lang="en-GB" sz="2800" dirty="0">
                <a:solidFill>
                  <a:srgbClr val="FF0000"/>
                </a:solidFill>
                <a:latin typeface="Freestyle Script" pitchFamily="66" charset="0"/>
              </a:rPr>
              <a:t>Send your letter</a:t>
            </a:r>
          </a:p>
        </p:txBody>
      </p:sp>
      <p:sp>
        <p:nvSpPr>
          <p:cNvPr id="10" name="TextBox 9"/>
          <p:cNvSpPr txBox="1"/>
          <p:nvPr/>
        </p:nvSpPr>
        <p:spPr>
          <a:xfrm>
            <a:off x="256033" y="2170513"/>
            <a:ext cx="2008022" cy="523220"/>
          </a:xfrm>
          <a:prstGeom prst="rect">
            <a:avLst/>
          </a:prstGeom>
          <a:noFill/>
        </p:spPr>
        <p:txBody>
          <a:bodyPr wrap="square" rtlCol="0">
            <a:spAutoFit/>
          </a:bodyPr>
          <a:lstStyle/>
          <a:p>
            <a:r>
              <a:rPr lang="en-GB" sz="2800" dirty="0">
                <a:solidFill>
                  <a:srgbClr val="FF0000"/>
                </a:solidFill>
                <a:latin typeface="Freestyle Script" pitchFamily="66" charset="0"/>
              </a:rPr>
              <a:t>Write your letter</a:t>
            </a:r>
          </a:p>
        </p:txBody>
      </p:sp>
      <p:cxnSp>
        <p:nvCxnSpPr>
          <p:cNvPr id="12" name="Curved Connector 11"/>
          <p:cNvCxnSpPr>
            <a:stCxn id="10" idx="2"/>
          </p:cNvCxnSpPr>
          <p:nvPr/>
        </p:nvCxnSpPr>
        <p:spPr>
          <a:xfrm rot="16200000" flipH="1">
            <a:off x="1757432" y="2196345"/>
            <a:ext cx="181143" cy="117591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hape 14"/>
          <p:cNvCxnSpPr>
            <a:stCxn id="9" idx="2"/>
          </p:cNvCxnSpPr>
          <p:nvPr/>
        </p:nvCxnSpPr>
        <p:spPr>
          <a:xfrm rot="16200000" flipH="1">
            <a:off x="1699913" y="3331206"/>
            <a:ext cx="228509" cy="124358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271309" y="3161911"/>
            <a:ext cx="1555679" cy="954107"/>
          </a:xfrm>
          <a:prstGeom prst="rect">
            <a:avLst/>
          </a:prstGeom>
          <a:noFill/>
        </p:spPr>
        <p:txBody>
          <a:bodyPr wrap="square" rtlCol="0">
            <a:spAutoFit/>
          </a:bodyPr>
          <a:lstStyle/>
          <a:p>
            <a:r>
              <a:rPr lang="en-GB" sz="2800" dirty="0">
                <a:solidFill>
                  <a:srgbClr val="FF0000"/>
                </a:solidFill>
                <a:latin typeface="Freestyle Script" pitchFamily="66" charset="0"/>
              </a:rPr>
              <a:t>Send your picture to us</a:t>
            </a:r>
          </a:p>
        </p:txBody>
      </p:sp>
      <p:sp>
        <p:nvSpPr>
          <p:cNvPr id="19" name="TextBox 18"/>
          <p:cNvSpPr txBox="1"/>
          <p:nvPr/>
        </p:nvSpPr>
        <p:spPr>
          <a:xfrm>
            <a:off x="5530289" y="2205348"/>
            <a:ext cx="1872690" cy="523220"/>
          </a:xfrm>
          <a:prstGeom prst="rect">
            <a:avLst/>
          </a:prstGeom>
          <a:noFill/>
        </p:spPr>
        <p:txBody>
          <a:bodyPr wrap="square" rtlCol="0">
            <a:spAutoFit/>
          </a:bodyPr>
          <a:lstStyle/>
          <a:p>
            <a:r>
              <a:rPr lang="en-GB" sz="2800" dirty="0">
                <a:solidFill>
                  <a:srgbClr val="FF0000"/>
                </a:solidFill>
                <a:latin typeface="Freestyle Script" pitchFamily="66" charset="0"/>
              </a:rPr>
              <a:t>Take a picture</a:t>
            </a:r>
          </a:p>
        </p:txBody>
      </p:sp>
      <p:cxnSp>
        <p:nvCxnSpPr>
          <p:cNvPr id="21" name="Curved Connector 20"/>
          <p:cNvCxnSpPr/>
          <p:nvPr/>
        </p:nvCxnSpPr>
        <p:spPr>
          <a:xfrm rot="10800000" flipV="1">
            <a:off x="4323283" y="2512588"/>
            <a:ext cx="1192376" cy="1087007"/>
          </a:xfrm>
          <a:prstGeom prst="curvedConnector3">
            <a:avLst>
              <a:gd name="adj1" fmla="val 67178"/>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18" idx="1"/>
          </p:cNvCxnSpPr>
          <p:nvPr/>
        </p:nvCxnSpPr>
        <p:spPr>
          <a:xfrm rot="10800000" flipV="1">
            <a:off x="6459323" y="3638964"/>
            <a:ext cx="811987" cy="28930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urved Connector 11"/>
          <p:cNvCxnSpPr/>
          <p:nvPr/>
        </p:nvCxnSpPr>
        <p:spPr>
          <a:xfrm rot="16200000" flipH="1">
            <a:off x="1750102" y="1104647"/>
            <a:ext cx="181143" cy="117591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5" y="204787"/>
            <a:ext cx="3008313" cy="871538"/>
          </a:xfrm>
        </p:spPr>
        <p:txBody>
          <a:bodyPr anchor="b">
            <a:normAutofit/>
          </a:bodyPr>
          <a:lstStyle/>
          <a:p>
            <a:r>
              <a:rPr lang="en-GB" sz="4000" b="0" dirty="0"/>
              <a:t>Resources</a:t>
            </a:r>
          </a:p>
        </p:txBody>
      </p:sp>
      <p:pic>
        <p:nvPicPr>
          <p:cNvPr id="4" name="Picture 3" descr="A screenshot of a white sheet with numbers and text&#10;&#10;Description automatically generated">
            <a:extLst>
              <a:ext uri="{FF2B5EF4-FFF2-40B4-BE49-F238E27FC236}">
                <a16:creationId xmlns:a16="http://schemas.microsoft.com/office/drawing/2014/main" id="{F512B8BB-BA07-642F-2F15-F094C6330ECD}"/>
              </a:ext>
            </a:extLst>
          </p:cNvPr>
          <p:cNvPicPr>
            <a:picLocks noChangeAspect="1"/>
          </p:cNvPicPr>
          <p:nvPr/>
        </p:nvPicPr>
        <p:blipFill>
          <a:blip r:embed="rId2"/>
          <a:stretch>
            <a:fillRect/>
          </a:stretch>
        </p:blipFill>
        <p:spPr>
          <a:xfrm>
            <a:off x="3575049" y="1268733"/>
            <a:ext cx="5537881" cy="2450512"/>
          </a:xfrm>
          <a:prstGeom prst="rect">
            <a:avLst/>
          </a:prstGeom>
          <a:noFill/>
        </p:spPr>
      </p:pic>
      <p:sp>
        <p:nvSpPr>
          <p:cNvPr id="5" name="Content Placeholder 4"/>
          <p:cNvSpPr>
            <a:spLocks noGrp="1"/>
          </p:cNvSpPr>
          <p:nvPr>
            <p:ph type="body" sz="half" idx="2"/>
          </p:nvPr>
        </p:nvSpPr>
        <p:spPr>
          <a:xfrm>
            <a:off x="154113" y="1736333"/>
            <a:ext cx="3311406" cy="2858292"/>
          </a:xfrm>
        </p:spPr>
        <p:txBody>
          <a:bodyPr>
            <a:normAutofit/>
          </a:bodyPr>
          <a:lstStyle/>
          <a:p>
            <a:r>
              <a:rPr lang="en-GB" dirty="0"/>
              <a:t>US state mini-database</a:t>
            </a:r>
          </a:p>
          <a:p>
            <a:r>
              <a:rPr lang="en-GB" dirty="0"/>
              <a:t>Model letters for 2 very different states</a:t>
            </a:r>
          </a:p>
          <a:p>
            <a:endParaRPr lang="en-GB" dirty="0"/>
          </a:p>
          <a:p>
            <a:r>
              <a:rPr lang="en-GB" i="1" dirty="0"/>
              <a:t>Get them here: </a:t>
            </a:r>
            <a:r>
              <a:rPr lang="en-GB" dirty="0">
                <a:hlinkClick r:id="rId3"/>
              </a:rPr>
              <a:t>https://www.amnesty.org.uk/resources/anti-death-penalty-project-usa-special-world-day?</a:t>
            </a:r>
            <a:endParaRPr lang="en-GB" dirty="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34C0-187B-DD28-BDF5-FD47B1929961}"/>
              </a:ext>
            </a:extLst>
          </p:cNvPr>
          <p:cNvSpPr>
            <a:spLocks noGrp="1"/>
          </p:cNvSpPr>
          <p:nvPr>
            <p:ph type="title"/>
          </p:nvPr>
        </p:nvSpPr>
        <p:spPr>
          <a:xfrm>
            <a:off x="457200" y="205979"/>
            <a:ext cx="8229600" cy="857250"/>
          </a:xfrm>
        </p:spPr>
        <p:txBody>
          <a:bodyPr anchor="ctr">
            <a:normAutofit/>
          </a:bodyPr>
          <a:lstStyle/>
          <a:p>
            <a:pPr algn="l"/>
            <a:r>
              <a:rPr lang="en-US" dirty="0"/>
              <a:t>Using social media </a:t>
            </a:r>
          </a:p>
        </p:txBody>
      </p:sp>
      <p:sp>
        <p:nvSpPr>
          <p:cNvPr id="3" name="Content Placeholder 2">
            <a:extLst>
              <a:ext uri="{FF2B5EF4-FFF2-40B4-BE49-F238E27FC236}">
                <a16:creationId xmlns:a16="http://schemas.microsoft.com/office/drawing/2014/main" id="{155DB588-B11C-7156-E63F-EF7638DCA093}"/>
              </a:ext>
            </a:extLst>
          </p:cNvPr>
          <p:cNvSpPr>
            <a:spLocks noGrp="1"/>
          </p:cNvSpPr>
          <p:nvPr>
            <p:ph sz="half" idx="1"/>
          </p:nvPr>
        </p:nvSpPr>
        <p:spPr>
          <a:xfrm>
            <a:off x="457200" y="1200151"/>
            <a:ext cx="4038600" cy="3394472"/>
          </a:xfrm>
        </p:spPr>
        <p:txBody>
          <a:bodyPr>
            <a:normAutofit fontScale="47500" lnSpcReduction="20000"/>
          </a:bodyPr>
          <a:lstStyle/>
          <a:p>
            <a:pPr marL="0" indent="0">
              <a:lnSpc>
                <a:spcPct val="90000"/>
              </a:lnSpc>
              <a:buNone/>
            </a:pPr>
            <a:endParaRPr lang="en-GB" sz="1100" dirty="0"/>
          </a:p>
          <a:p>
            <a:pPr marL="257175" indent="-257175">
              <a:lnSpc>
                <a:spcPct val="90000"/>
              </a:lnSpc>
              <a:buFont typeface="+mj-lt"/>
              <a:buAutoNum type="arabicPeriod"/>
            </a:pPr>
            <a:r>
              <a:rPr lang="en-GB" sz="3600" dirty="0"/>
              <a:t>Add the hashtag   #</a:t>
            </a:r>
            <a:r>
              <a:rPr lang="en-GB" sz="3600" dirty="0" err="1"/>
              <a:t>WorldDayAgainstTheDeathPenalty</a:t>
            </a:r>
            <a:endParaRPr lang="en-GB" sz="3600" dirty="0"/>
          </a:p>
          <a:p>
            <a:pPr marL="257175" indent="-257175">
              <a:lnSpc>
                <a:spcPct val="90000"/>
              </a:lnSpc>
              <a:buFont typeface="+mj-lt"/>
              <a:buAutoNum type="arabicPeriod"/>
            </a:pPr>
            <a:endParaRPr lang="en-GB" sz="3600" dirty="0"/>
          </a:p>
          <a:p>
            <a:pPr marL="257175" indent="-257175">
              <a:lnSpc>
                <a:spcPct val="90000"/>
              </a:lnSpc>
              <a:buFont typeface="+mj-lt"/>
              <a:buAutoNum type="arabicPeriod"/>
            </a:pPr>
            <a:r>
              <a:rPr lang="en-GB" sz="3600" dirty="0"/>
              <a:t>Copy in the governor of Ohio </a:t>
            </a:r>
            <a:r>
              <a:rPr lang="en-GB" sz="3600" b="1" dirty="0">
                <a:solidFill>
                  <a:srgbClr val="FF0000"/>
                </a:solidFill>
              </a:rPr>
              <a:t>@</a:t>
            </a:r>
            <a:r>
              <a:rPr lang="en-GB" sz="3600" b="1" dirty="0" err="1">
                <a:solidFill>
                  <a:srgbClr val="FF0000"/>
                </a:solidFill>
              </a:rPr>
              <a:t>GovMikeDeWine</a:t>
            </a:r>
            <a:endParaRPr lang="en-GB" sz="3600" b="1" dirty="0">
              <a:solidFill>
                <a:srgbClr val="FF0000"/>
              </a:solidFill>
            </a:endParaRPr>
          </a:p>
          <a:p>
            <a:pPr marL="257175" indent="-257175">
              <a:lnSpc>
                <a:spcPct val="90000"/>
              </a:lnSpc>
              <a:buFont typeface="+mj-lt"/>
              <a:buAutoNum type="arabicPeriod"/>
            </a:pPr>
            <a:endParaRPr lang="en-GB" sz="3600" dirty="0"/>
          </a:p>
          <a:p>
            <a:pPr marL="257175" indent="-257175">
              <a:lnSpc>
                <a:spcPct val="90000"/>
              </a:lnSpc>
              <a:buFont typeface="+mj-lt"/>
              <a:buAutoNum type="arabicPeriod"/>
            </a:pPr>
            <a:r>
              <a:rPr lang="en-GB" sz="3600" dirty="0"/>
              <a:t>Please follow the ADPP &amp; tag them into any messages you make - they can repost to amplify the message further. </a:t>
            </a:r>
          </a:p>
          <a:p>
            <a:pPr marL="0" indent="0">
              <a:lnSpc>
                <a:spcPct val="90000"/>
              </a:lnSpc>
              <a:buNone/>
            </a:pPr>
            <a:endParaRPr lang="en-GB" sz="3600" dirty="0"/>
          </a:p>
          <a:p>
            <a:pPr marL="257175" indent="-257175">
              <a:lnSpc>
                <a:spcPct val="90000"/>
              </a:lnSpc>
              <a:buFont typeface="Symbol" pitchFamily="2" charset="2"/>
              <a:buChar char=""/>
            </a:pPr>
            <a:r>
              <a:rPr lang="en-GB" sz="3600" dirty="0"/>
              <a:t>Twitter/X - </a:t>
            </a:r>
            <a:r>
              <a:rPr lang="en-GB" sz="3600" dirty="0">
                <a:hlinkClick r:id="rId3"/>
              </a:rPr>
              <a:t>@AIUKAntiDeathP</a:t>
            </a:r>
            <a:endParaRPr lang="en-GB" sz="3600" dirty="0"/>
          </a:p>
          <a:p>
            <a:pPr marL="257175" indent="-257175">
              <a:lnSpc>
                <a:spcPct val="90000"/>
              </a:lnSpc>
              <a:buFont typeface="Symbol" pitchFamily="2" charset="2"/>
              <a:buChar char=""/>
            </a:pPr>
            <a:r>
              <a:rPr lang="en-GB" sz="3600" b="1" dirty="0"/>
              <a:t>Facebook – search </a:t>
            </a:r>
            <a:r>
              <a:rPr lang="en-GB" sz="3600" b="1" dirty="0">
                <a:hlinkClick r:id="rId4"/>
              </a:rPr>
              <a:t>Amnesty Death Penalty Project </a:t>
            </a:r>
            <a:endParaRPr lang="en-GB" sz="3600" b="1" dirty="0"/>
          </a:p>
          <a:p>
            <a:pPr marL="257175" indent="-257175">
              <a:lnSpc>
                <a:spcPct val="90000"/>
              </a:lnSpc>
              <a:buFont typeface="Symbol" pitchFamily="2" charset="2"/>
              <a:buChar char=""/>
            </a:pPr>
            <a:r>
              <a:rPr lang="en-GB" sz="3600" dirty="0"/>
              <a:t>Instagram – </a:t>
            </a:r>
            <a:r>
              <a:rPr lang="en-GB" sz="3600" dirty="0">
                <a:hlinkClick r:id="rId5"/>
              </a:rPr>
              <a:t>Anti Death Penalty Project</a:t>
            </a:r>
            <a:endParaRPr lang="en-GB" sz="3600" dirty="0"/>
          </a:p>
          <a:p>
            <a:pPr marL="0" indent="0">
              <a:lnSpc>
                <a:spcPct val="90000"/>
              </a:lnSpc>
              <a:buNone/>
            </a:pPr>
            <a:endParaRPr lang="en-GB" sz="3600" dirty="0"/>
          </a:p>
          <a:p>
            <a:pPr>
              <a:lnSpc>
                <a:spcPct val="90000"/>
              </a:lnSpc>
            </a:pPr>
            <a:endParaRPr lang="en-US" sz="1100" dirty="0"/>
          </a:p>
        </p:txBody>
      </p:sp>
      <p:pic>
        <p:nvPicPr>
          <p:cNvPr id="5" name="Picture 4" descr="A map of the united states with white text&#10;&#10;Description automatically generated">
            <a:extLst>
              <a:ext uri="{FF2B5EF4-FFF2-40B4-BE49-F238E27FC236}">
                <a16:creationId xmlns:a16="http://schemas.microsoft.com/office/drawing/2014/main" id="{5E7033DF-31ED-558D-6073-9C4BD2B6D0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1133" y="125255"/>
            <a:ext cx="2473598" cy="1818094"/>
          </a:xfrm>
          <a:prstGeom prst="rect">
            <a:avLst/>
          </a:prstGeom>
          <a:noFill/>
        </p:spPr>
      </p:pic>
      <p:pic>
        <p:nvPicPr>
          <p:cNvPr id="6" name="Content Placeholder 3" descr="A group of people holding signs&#10;&#10;Description automatically generated">
            <a:extLst>
              <a:ext uri="{FF2B5EF4-FFF2-40B4-BE49-F238E27FC236}">
                <a16:creationId xmlns:a16="http://schemas.microsoft.com/office/drawing/2014/main" id="{6290E48D-DF01-06E9-0039-290DA38DE1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1133" y="2279644"/>
            <a:ext cx="2959845" cy="2106789"/>
          </a:xfrm>
          <a:prstGeom prst="rect">
            <a:avLst/>
          </a:prstGeom>
        </p:spPr>
      </p:pic>
    </p:spTree>
    <p:extLst>
      <p:ext uri="{BB962C8B-B14F-4D97-AF65-F5344CB8AC3E}">
        <p14:creationId xmlns:p14="http://schemas.microsoft.com/office/powerpoint/2010/main" val="233763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7BB9-48EB-398E-0AB4-7422693737E0}"/>
              </a:ext>
            </a:extLst>
          </p:cNvPr>
          <p:cNvSpPr>
            <a:spLocks noGrp="1"/>
          </p:cNvSpPr>
          <p:nvPr>
            <p:ph type="title"/>
          </p:nvPr>
        </p:nvSpPr>
        <p:spPr/>
        <p:txBody>
          <a:bodyPr/>
          <a:lstStyle/>
          <a:p>
            <a:r>
              <a:rPr lang="en-US" dirty="0"/>
              <a:t>Using social media </a:t>
            </a:r>
          </a:p>
        </p:txBody>
      </p:sp>
      <p:pic>
        <p:nvPicPr>
          <p:cNvPr id="5" name="Content Placeholder 4" descr="A close up of a paper&#10;&#10;Description automatically generated">
            <a:extLst>
              <a:ext uri="{FF2B5EF4-FFF2-40B4-BE49-F238E27FC236}">
                <a16:creationId xmlns:a16="http://schemas.microsoft.com/office/drawing/2014/main" id="{BDA2DED9-14DC-4580-7BF0-164C4DF4F136}"/>
              </a:ext>
            </a:extLst>
          </p:cNvPr>
          <p:cNvPicPr>
            <a:picLocks noGrp="1" noChangeAspect="1"/>
          </p:cNvPicPr>
          <p:nvPr>
            <p:ph idx="1"/>
          </p:nvPr>
        </p:nvPicPr>
        <p:blipFill>
          <a:blip r:embed="rId2"/>
          <a:stretch>
            <a:fillRect/>
          </a:stretch>
        </p:blipFill>
        <p:spPr>
          <a:xfrm>
            <a:off x="4572000" y="-1"/>
            <a:ext cx="3161654" cy="4559125"/>
          </a:xfrm>
        </p:spPr>
      </p:pic>
    </p:spTree>
    <p:extLst>
      <p:ext uri="{BB962C8B-B14F-4D97-AF65-F5344CB8AC3E}">
        <p14:creationId xmlns:p14="http://schemas.microsoft.com/office/powerpoint/2010/main" val="21831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GB" sz="3200" dirty="0"/>
              <a:t>The Reading group has chosen to adopt Ohio! </a:t>
            </a:r>
          </a:p>
        </p:txBody>
      </p:sp>
      <p:sp>
        <p:nvSpPr>
          <p:cNvPr id="2" name="Text Placeholder 1">
            <a:extLst>
              <a:ext uri="{FF2B5EF4-FFF2-40B4-BE49-F238E27FC236}">
                <a16:creationId xmlns:a16="http://schemas.microsoft.com/office/drawing/2014/main" id="{3A0DC779-0DEE-06D2-521D-A7181CA7EDAF}"/>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53CA39E0-917A-4725-56B8-896EEA0880C9}"/>
              </a:ext>
            </a:extLst>
          </p:cNvPr>
          <p:cNvSpPr>
            <a:spLocks noGrp="1"/>
          </p:cNvSpPr>
          <p:nvPr>
            <p:ph sz="half" idx="2"/>
          </p:nvPr>
        </p:nvSpPr>
        <p:spPr/>
        <p:txBody>
          <a:bodyPr/>
          <a:lstStyle/>
          <a:p>
            <a:endParaRPr lang="en-US"/>
          </a:p>
        </p:txBody>
      </p:sp>
      <p:sp>
        <p:nvSpPr>
          <p:cNvPr id="7" name="Text Placeholder 6">
            <a:extLst>
              <a:ext uri="{FF2B5EF4-FFF2-40B4-BE49-F238E27FC236}">
                <a16:creationId xmlns:a16="http://schemas.microsoft.com/office/drawing/2014/main" id="{7F722013-F5AC-78FC-1DDD-5D04D0D5D2ED}"/>
              </a:ext>
            </a:extLst>
          </p:cNvPr>
          <p:cNvSpPr>
            <a:spLocks noGrp="1"/>
          </p:cNvSpPr>
          <p:nvPr>
            <p:ph type="body" sz="quarter" idx="3"/>
          </p:nvPr>
        </p:nvSpPr>
        <p:spPr/>
        <p:txBody>
          <a:bodyPr/>
          <a:lstStyle/>
          <a:p>
            <a:endParaRPr lang="en-US"/>
          </a:p>
        </p:txBody>
      </p:sp>
      <p:sp>
        <p:nvSpPr>
          <p:cNvPr id="9" name="Content Placeholder 8">
            <a:extLst>
              <a:ext uri="{FF2B5EF4-FFF2-40B4-BE49-F238E27FC236}">
                <a16:creationId xmlns:a16="http://schemas.microsoft.com/office/drawing/2014/main" id="{D3C8984A-25A4-88E3-864F-63A6C089E0E3}"/>
              </a:ext>
            </a:extLst>
          </p:cNvPr>
          <p:cNvSpPr>
            <a:spLocks noGrp="1"/>
          </p:cNvSpPr>
          <p:nvPr>
            <p:ph sz="quarter" idx="4"/>
          </p:nvPr>
        </p:nvSpPr>
        <p:spPr>
          <a:xfrm>
            <a:off x="6710767" y="1844298"/>
            <a:ext cx="1976038" cy="2750323"/>
          </a:xfrm>
        </p:spPr>
        <p:txBody>
          <a:bodyPr>
            <a:normAutofit/>
          </a:bodyPr>
          <a:lstStyle/>
          <a:p>
            <a:pPr marL="0" indent="0">
              <a:buNone/>
            </a:pPr>
            <a:r>
              <a:rPr lang="en-US" sz="1800" dirty="0"/>
              <a:t>Please write to any other of the retentionist  states if you are interested!</a:t>
            </a:r>
          </a:p>
        </p:txBody>
      </p:sp>
      <p:sp>
        <p:nvSpPr>
          <p:cNvPr id="28" name="Rectangle 27"/>
          <p:cNvSpPr/>
          <p:nvPr/>
        </p:nvSpPr>
        <p:spPr>
          <a:xfrm>
            <a:off x="3284526" y="2439621"/>
            <a:ext cx="270663" cy="18287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descr="List of municipalities in Ohio - Wikipedia">
            <a:extLst>
              <a:ext uri="{FF2B5EF4-FFF2-40B4-BE49-F238E27FC236}">
                <a16:creationId xmlns:a16="http://schemas.microsoft.com/office/drawing/2014/main" id="{04A5FA81-1B58-AA92-9944-4C6891663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50" y="1142224"/>
            <a:ext cx="4830352" cy="299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86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9"/>
            <a:ext cx="8229600" cy="582586"/>
          </a:xfrm>
        </p:spPr>
        <p:txBody>
          <a:bodyPr>
            <a:normAutofit/>
          </a:bodyPr>
          <a:lstStyle/>
          <a:p>
            <a:pPr algn="l"/>
            <a:r>
              <a:rPr lang="en-GB" sz="3200" dirty="0"/>
              <a:t>Reasons to Abolish the Death Penalty </a:t>
            </a:r>
          </a:p>
        </p:txBody>
      </p:sp>
      <p:sp>
        <p:nvSpPr>
          <p:cNvPr id="3" name="Content Placeholder 2"/>
          <p:cNvSpPr>
            <a:spLocks noGrp="1"/>
          </p:cNvSpPr>
          <p:nvPr>
            <p:ph idx="1"/>
          </p:nvPr>
        </p:nvSpPr>
        <p:spPr>
          <a:xfrm>
            <a:off x="75501" y="855677"/>
            <a:ext cx="8611299" cy="3738946"/>
          </a:xfrm>
        </p:spPr>
        <p:txBody>
          <a:bodyPr>
            <a:normAutofit fontScale="85000" lnSpcReduction="10000"/>
          </a:bodyPr>
          <a:lstStyle/>
          <a:p>
            <a:pPr marL="0" indent="0">
              <a:buNone/>
            </a:pPr>
            <a:r>
              <a:rPr lang="en-GB" sz="1800" b="1" dirty="0"/>
              <a:t>The group brainstormed reasons why we believe the death penalty should be abolished</a:t>
            </a:r>
          </a:p>
          <a:p>
            <a:pPr marL="0" indent="0">
              <a:buNone/>
            </a:pPr>
            <a:endParaRPr lang="en-GB" sz="1800" dirty="0"/>
          </a:p>
          <a:p>
            <a:r>
              <a:rPr lang="en-GB" sz="1800" dirty="0"/>
              <a:t>Racial bias i.e. In Ohio, 55.8% on death row are black people, whereas the black population overall is 13.3%</a:t>
            </a:r>
          </a:p>
          <a:p>
            <a:r>
              <a:rPr lang="en-GB" sz="1800" dirty="0"/>
              <a:t>Also, socio-economic bias  - less well qualified defence team available to defendants </a:t>
            </a:r>
          </a:p>
          <a:p>
            <a:r>
              <a:rPr lang="en-GB" sz="1800" dirty="0"/>
              <a:t>Number of exonerations – 11 in Ohio, 10 had corruption within the prosecution process </a:t>
            </a:r>
          </a:p>
          <a:p>
            <a:r>
              <a:rPr lang="en-GB" sz="1800" dirty="0"/>
              <a:t>It’s an expensive process, more so than Life without Parole</a:t>
            </a:r>
          </a:p>
          <a:p>
            <a:r>
              <a:rPr lang="en-GB" sz="1800" dirty="0"/>
              <a:t>Killing is always wrong – if it’s wrong to murder someone, then it’s wrong to execute. </a:t>
            </a:r>
          </a:p>
          <a:p>
            <a:r>
              <a:rPr lang="en-GB" sz="1800" dirty="0"/>
              <a:t>Where it’s normalised within society as the state kills people, it is dehumanising for everyone</a:t>
            </a:r>
          </a:p>
          <a:p>
            <a:r>
              <a:rPr lang="en-GB" sz="1800" dirty="0"/>
              <a:t>It doesn’t work as a deterrent</a:t>
            </a:r>
          </a:p>
          <a:p>
            <a:r>
              <a:rPr lang="en-GB" sz="1800" dirty="0"/>
              <a:t>Doesn’t give closure to families for years as the process is so long</a:t>
            </a:r>
          </a:p>
          <a:p>
            <a:r>
              <a:rPr lang="en-GB" sz="1800" dirty="0"/>
              <a:t>Used as a political tool in many countries, particularly in those which execute most  - China, Saudi Arabia, Iran</a:t>
            </a:r>
          </a:p>
          <a:p>
            <a:r>
              <a:rPr lang="en-GB" sz="1800" dirty="0"/>
              <a:t>Convictions frequently based on unsafe evidence – corrupt or unfair systems </a:t>
            </a:r>
          </a:p>
          <a:p>
            <a:r>
              <a:rPr lang="en-GB" sz="1800" dirty="0"/>
              <a:t>Traumatising for wardens overseeing the execution process</a:t>
            </a:r>
          </a:p>
          <a:p>
            <a:endParaRPr lang="en-GB" sz="1800" dirty="0"/>
          </a:p>
          <a:p>
            <a:endParaRPr lang="en-GB"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25798</TotalTime>
  <Words>885</Words>
  <Application>Microsoft Macintosh PowerPoint</Application>
  <PresentationFormat>On-screen Show (16:9)</PresentationFormat>
  <Paragraphs>80</Paragraphs>
  <Slides>11</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Freestyle Script</vt:lpstr>
      <vt:lpstr>Symbol</vt:lpstr>
      <vt:lpstr>Office Theme</vt:lpstr>
      <vt:lpstr>Custom Design</vt:lpstr>
      <vt:lpstr>PowerPoint Presentation</vt:lpstr>
      <vt:lpstr>AIUK’s Anti-Death Penalty Project   some of the team</vt:lpstr>
      <vt:lpstr>WDADP 2024 campaign – The Aim</vt:lpstr>
      <vt:lpstr>What we want you to do</vt:lpstr>
      <vt:lpstr>Resources</vt:lpstr>
      <vt:lpstr>Using social media </vt:lpstr>
      <vt:lpstr>Using social media </vt:lpstr>
      <vt:lpstr>The Reading group has chosen to adopt Ohio! </vt:lpstr>
      <vt:lpstr>Reasons to Abolish the Death Penalty </vt:lpstr>
      <vt:lpstr>Following up</vt:lpstr>
      <vt:lpstr>PowerPoint Presentation</vt:lpstr>
    </vt:vector>
  </TitlesOfParts>
  <Company>Amnesty International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Freelancer2 Designtwo</dc:creator>
  <cp:lastModifiedBy>Helen B</cp:lastModifiedBy>
  <cp:revision>540</cp:revision>
  <cp:lastPrinted>2024-10-03T17:02:53Z</cp:lastPrinted>
  <dcterms:created xsi:type="dcterms:W3CDTF">2014-11-18T13:50:50Z</dcterms:created>
  <dcterms:modified xsi:type="dcterms:W3CDTF">2024-10-14T09:46:24Z</dcterms:modified>
</cp:coreProperties>
</file>